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472" r:id="rId2"/>
    <p:sldId id="518" r:id="rId3"/>
    <p:sldId id="480" r:id="rId4"/>
    <p:sldId id="479" r:id="rId5"/>
    <p:sldId id="521" r:id="rId6"/>
    <p:sldId id="522" r:id="rId7"/>
    <p:sldId id="507" r:id="rId8"/>
    <p:sldId id="508" r:id="rId9"/>
    <p:sldId id="523" r:id="rId10"/>
    <p:sldId id="524" r:id="rId11"/>
    <p:sldId id="525" r:id="rId12"/>
    <p:sldId id="526" r:id="rId13"/>
    <p:sldId id="527" r:id="rId14"/>
    <p:sldId id="491" r:id="rId15"/>
    <p:sldId id="542" r:id="rId16"/>
    <p:sldId id="492" r:id="rId17"/>
    <p:sldId id="493" r:id="rId18"/>
    <p:sldId id="494" r:id="rId19"/>
    <p:sldId id="495" r:id="rId20"/>
    <p:sldId id="496" r:id="rId21"/>
    <p:sldId id="528" r:id="rId22"/>
    <p:sldId id="529" r:id="rId23"/>
    <p:sldId id="530" r:id="rId24"/>
    <p:sldId id="506" r:id="rId25"/>
    <p:sldId id="511" r:id="rId26"/>
    <p:sldId id="497" r:id="rId27"/>
    <p:sldId id="498" r:id="rId28"/>
    <p:sldId id="499" r:id="rId29"/>
    <p:sldId id="500" r:id="rId30"/>
    <p:sldId id="543" r:id="rId31"/>
    <p:sldId id="531" r:id="rId32"/>
    <p:sldId id="532" r:id="rId33"/>
    <p:sldId id="533" r:id="rId34"/>
    <p:sldId id="534" r:id="rId35"/>
    <p:sldId id="535" r:id="rId36"/>
    <p:sldId id="536" r:id="rId37"/>
    <p:sldId id="537" r:id="rId38"/>
    <p:sldId id="538" r:id="rId39"/>
    <p:sldId id="540" r:id="rId40"/>
    <p:sldId id="541" r:id="rId41"/>
    <p:sldId id="503" r:id="rId42"/>
    <p:sldId id="519" r:id="rId43"/>
    <p:sldId id="487" r:id="rId44"/>
    <p:sldId id="520" r:id="rId45"/>
    <p:sldId id="539" r:id="rId46"/>
    <p:sldId id="544" r:id="rId47"/>
    <p:sldId id="485" r:id="rId48"/>
    <p:sldId id="483" r:id="rId49"/>
    <p:sldId id="509" r:id="rId50"/>
    <p:sldId id="486" r:id="rId51"/>
    <p:sldId id="488" r:id="rId52"/>
    <p:sldId id="484" r:id="rId53"/>
    <p:sldId id="489" r:id="rId54"/>
    <p:sldId id="490" r:id="rId55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33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7FF"/>
    <a:srgbClr val="FFF1F2"/>
    <a:srgbClr val="DDDDDD"/>
    <a:srgbClr val="C0C0C0"/>
    <a:srgbClr val="0099FF"/>
    <a:srgbClr val="99CCFF"/>
    <a:srgbClr val="33CCFF"/>
    <a:srgbClr val="8D65FF"/>
    <a:srgbClr val="6B37FF"/>
    <a:srgbClr val="1F0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2"/>
    <p:restoredTop sz="94725"/>
  </p:normalViewPr>
  <p:slideViewPr>
    <p:cSldViewPr snapToGrid="0">
      <p:cViewPr varScale="1">
        <p:scale>
          <a:sx n="141" d="100"/>
          <a:sy n="141" d="100"/>
        </p:scale>
        <p:origin x="4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752"/>
    </p:cViewPr>
  </p:sorterViewPr>
  <p:notesViewPr>
    <p:cSldViewPr snapToGrid="0">
      <p:cViewPr varScale="1">
        <p:scale>
          <a:sx n="67" d="100"/>
          <a:sy n="67" d="100"/>
        </p:scale>
        <p:origin x="-2560" y="-11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DBB815-2581-A64C-A8EF-4DA10AC0BC14}" type="doc">
      <dgm:prSet loTypeId="urn:microsoft.com/office/officeart/2005/8/layout/hierarchy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71E1450D-298F-004D-83D2-26FAA526E89C}">
      <dgm:prSet phldrT="[Testo]"/>
      <dgm:spPr>
        <a:ln>
          <a:solidFill>
            <a:srgbClr val="0070C0"/>
          </a:solidFill>
        </a:ln>
      </dgm:spPr>
      <dgm:t>
        <a:bodyPr/>
        <a:lstStyle/>
        <a:p>
          <a:r>
            <a:rPr lang="en-US" noProof="0" dirty="0"/>
            <a:t>Population:</a:t>
          </a:r>
          <a:br>
            <a:rPr lang="en-US" noProof="0" dirty="0"/>
          </a:br>
          <a:r>
            <a:rPr lang="en-US" noProof="0" dirty="0"/>
            <a:t>10000</a:t>
          </a:r>
        </a:p>
      </dgm:t>
    </dgm:pt>
    <dgm:pt modelId="{1B2D8466-92DB-7242-BFFF-B9C0C51D25E9}" type="parTrans" cxnId="{3DF67D12-DFEB-B848-A8E8-B72A11F0B79F}">
      <dgm:prSet/>
      <dgm:spPr/>
      <dgm:t>
        <a:bodyPr/>
        <a:lstStyle/>
        <a:p>
          <a:endParaRPr lang="en-US" noProof="0" dirty="0"/>
        </a:p>
      </dgm:t>
    </dgm:pt>
    <dgm:pt modelId="{84085B7F-78E5-7944-9360-9C0304481DEB}" type="sibTrans" cxnId="{3DF67D12-DFEB-B848-A8E8-B72A11F0B79F}">
      <dgm:prSet/>
      <dgm:spPr/>
      <dgm:t>
        <a:bodyPr/>
        <a:lstStyle/>
        <a:p>
          <a:endParaRPr lang="en-US" noProof="0" dirty="0"/>
        </a:p>
      </dgm:t>
    </dgm:pt>
    <dgm:pt modelId="{7DE9F43B-75D3-1941-A7C8-7EF4C7F7A205}">
      <dgm:prSet phldrT="[Testo]"/>
      <dgm:spPr>
        <a:solidFill>
          <a:srgbClr val="FFF1F2">
            <a:alpha val="89804"/>
          </a:srgbClr>
        </a:solidFill>
        <a:ln>
          <a:solidFill>
            <a:srgbClr val="0070C0"/>
          </a:solidFill>
        </a:ln>
      </dgm:spPr>
      <dgm:t>
        <a:bodyPr/>
        <a:lstStyle/>
        <a:p>
          <a:r>
            <a:rPr lang="en-US" noProof="0" dirty="0">
              <a:solidFill>
                <a:srgbClr val="C00000"/>
              </a:solidFill>
            </a:rPr>
            <a:t>Ill</a:t>
          </a:r>
        </a:p>
        <a:p>
          <a:r>
            <a:rPr lang="en-US" noProof="0" dirty="0">
              <a:solidFill>
                <a:srgbClr val="C00000"/>
              </a:solidFill>
            </a:rPr>
            <a:t>17</a:t>
          </a:r>
        </a:p>
      </dgm:t>
    </dgm:pt>
    <dgm:pt modelId="{431CC17F-08BE-2649-BEDC-F4469A463DC5}" type="parTrans" cxnId="{09AC8D10-F4FA-1046-B977-8C1D57A65BB2}">
      <dgm:prSet/>
      <dgm:spPr>
        <a:ln>
          <a:solidFill>
            <a:srgbClr val="002060"/>
          </a:solidFill>
        </a:ln>
      </dgm:spPr>
      <dgm:t>
        <a:bodyPr/>
        <a:lstStyle/>
        <a:p>
          <a:endParaRPr lang="en-US" noProof="0" dirty="0"/>
        </a:p>
      </dgm:t>
    </dgm:pt>
    <dgm:pt modelId="{6990662C-EE21-AC42-B592-B96C396B3E85}" type="sibTrans" cxnId="{09AC8D10-F4FA-1046-B977-8C1D57A65BB2}">
      <dgm:prSet/>
      <dgm:spPr/>
      <dgm:t>
        <a:bodyPr/>
        <a:lstStyle/>
        <a:p>
          <a:endParaRPr lang="en-US" noProof="0" dirty="0"/>
        </a:p>
      </dgm:t>
    </dgm:pt>
    <dgm:pt modelId="{D2001AB3-78B6-C54E-A9C1-612A9AF3801B}">
      <dgm:prSet phldrT="[Testo]" custT="1"/>
      <dgm:spPr>
        <a:solidFill>
          <a:srgbClr val="FFF1F2">
            <a:alpha val="90000"/>
          </a:srgbClr>
        </a:solidFill>
        <a:ln>
          <a:solidFill>
            <a:srgbClr val="0070C0"/>
          </a:solidFill>
        </a:ln>
      </dgm:spPr>
      <dgm:t>
        <a:bodyPr/>
        <a:lstStyle/>
        <a:p>
          <a:r>
            <a:rPr lang="en-US" sz="1400" noProof="0" dirty="0">
              <a:solidFill>
                <a:srgbClr val="C00000"/>
              </a:solidFill>
            </a:rPr>
            <a:t>Ill, </a:t>
          </a:r>
          <a:r>
            <a:rPr lang="en-US" sz="1400" noProof="0" dirty="0" err="1">
              <a:solidFill>
                <a:srgbClr val="C00000"/>
              </a:solidFill>
            </a:rPr>
            <a:t>diagn</a:t>
          </a:r>
          <a:r>
            <a:rPr lang="en-US" sz="1400" noProof="0" dirty="0">
              <a:solidFill>
                <a:srgbClr val="C00000"/>
              </a:solidFill>
            </a:rPr>
            <a:t>.</a:t>
          </a:r>
          <a:br>
            <a:rPr lang="en-US" sz="1400" noProof="0" dirty="0">
              <a:solidFill>
                <a:srgbClr val="C00000"/>
              </a:solidFill>
            </a:rPr>
          </a:br>
          <a:r>
            <a:rPr lang="en-US" sz="1700" noProof="0" dirty="0">
              <a:solidFill>
                <a:srgbClr val="C00000"/>
              </a:solidFill>
            </a:rPr>
            <a:t>17</a:t>
          </a:r>
        </a:p>
      </dgm:t>
    </dgm:pt>
    <dgm:pt modelId="{04A9C389-2C3E-234E-88A1-D4BA2E6C6F3C}" type="parTrans" cxnId="{118D5505-F22A-F24B-AB12-98EE5E5EFEAC}">
      <dgm:prSet/>
      <dgm:spPr>
        <a:ln>
          <a:solidFill>
            <a:srgbClr val="002060"/>
          </a:solidFill>
        </a:ln>
      </dgm:spPr>
      <dgm:t>
        <a:bodyPr/>
        <a:lstStyle/>
        <a:p>
          <a:endParaRPr lang="en-US" noProof="0" dirty="0"/>
        </a:p>
      </dgm:t>
    </dgm:pt>
    <dgm:pt modelId="{BE3B10AA-4F01-EE4A-B5E4-E905696CAE15}" type="sibTrans" cxnId="{118D5505-F22A-F24B-AB12-98EE5E5EFEAC}">
      <dgm:prSet/>
      <dgm:spPr/>
      <dgm:t>
        <a:bodyPr/>
        <a:lstStyle/>
        <a:p>
          <a:endParaRPr lang="en-US" noProof="0" dirty="0"/>
        </a:p>
      </dgm:t>
    </dgm:pt>
    <dgm:pt modelId="{4261BF90-3375-8C43-9D46-BB6A90C0C86B}">
      <dgm:prSet phldrT="[Testo]" custT="1"/>
      <dgm:spPr>
        <a:solidFill>
          <a:srgbClr val="FFF1F2">
            <a:alpha val="90000"/>
          </a:srgbClr>
        </a:solidFill>
        <a:ln>
          <a:solidFill>
            <a:srgbClr val="0070C0"/>
          </a:solidFill>
        </a:ln>
      </dgm:spPr>
      <dgm:t>
        <a:bodyPr/>
        <a:lstStyle/>
        <a:p>
          <a:r>
            <a:rPr lang="en-US" sz="1400" noProof="0" dirty="0">
              <a:solidFill>
                <a:schemeClr val="accent2"/>
              </a:solidFill>
            </a:rPr>
            <a:t>Ill, no </a:t>
          </a:r>
          <a:r>
            <a:rPr lang="en-US" sz="1400" noProof="0" dirty="0" err="1">
              <a:solidFill>
                <a:schemeClr val="accent2"/>
              </a:solidFill>
            </a:rPr>
            <a:t>diagn</a:t>
          </a:r>
          <a:r>
            <a:rPr lang="en-US" sz="1700" noProof="0" dirty="0">
              <a:solidFill>
                <a:schemeClr val="accent2"/>
              </a:solidFill>
            </a:rPr>
            <a:t>.</a:t>
          </a:r>
          <a:br>
            <a:rPr lang="en-US" sz="1700" noProof="0" dirty="0">
              <a:solidFill>
                <a:schemeClr val="accent2"/>
              </a:solidFill>
            </a:rPr>
          </a:br>
          <a:r>
            <a:rPr lang="en-US" sz="1700" noProof="0" dirty="0">
              <a:solidFill>
                <a:schemeClr val="accent2"/>
              </a:solidFill>
            </a:rPr>
            <a:t>0</a:t>
          </a:r>
        </a:p>
      </dgm:t>
    </dgm:pt>
    <dgm:pt modelId="{5C1AD165-9BB0-B643-993E-4D9B1553D6F5}" type="parTrans" cxnId="{B8809BCB-D538-8044-B028-2435EC0FF0E0}">
      <dgm:prSet/>
      <dgm:spPr>
        <a:ln>
          <a:solidFill>
            <a:srgbClr val="002060"/>
          </a:solidFill>
        </a:ln>
      </dgm:spPr>
      <dgm:t>
        <a:bodyPr/>
        <a:lstStyle/>
        <a:p>
          <a:endParaRPr lang="en-US" noProof="0" dirty="0"/>
        </a:p>
      </dgm:t>
    </dgm:pt>
    <dgm:pt modelId="{591D6849-D364-054F-8DE8-025C8D46A44F}" type="sibTrans" cxnId="{B8809BCB-D538-8044-B028-2435EC0FF0E0}">
      <dgm:prSet/>
      <dgm:spPr/>
      <dgm:t>
        <a:bodyPr/>
        <a:lstStyle/>
        <a:p>
          <a:endParaRPr lang="en-US" noProof="0" dirty="0"/>
        </a:p>
      </dgm:t>
    </dgm:pt>
    <dgm:pt modelId="{2D533B83-98E2-D142-9594-A8C94A7CC741}">
      <dgm:prSet phldrT="[Testo]"/>
      <dgm:spPr>
        <a:solidFill>
          <a:srgbClr val="F2F7FF">
            <a:alpha val="89804"/>
          </a:srgbClr>
        </a:solidFill>
        <a:ln>
          <a:solidFill>
            <a:srgbClr val="0070C0"/>
          </a:solidFill>
        </a:ln>
      </dgm:spPr>
      <dgm:t>
        <a:bodyPr/>
        <a:lstStyle/>
        <a:p>
          <a:r>
            <a:rPr lang="en-US" noProof="0" dirty="0">
              <a:solidFill>
                <a:schemeClr val="accent2"/>
              </a:solidFill>
            </a:rPr>
            <a:t>Healthy</a:t>
          </a:r>
          <a:br>
            <a:rPr lang="en-US" noProof="0" dirty="0">
              <a:solidFill>
                <a:schemeClr val="accent2"/>
              </a:solidFill>
            </a:rPr>
          </a:br>
          <a:r>
            <a:rPr lang="en-US" noProof="0" dirty="0">
              <a:solidFill>
                <a:schemeClr val="accent2"/>
              </a:solidFill>
            </a:rPr>
            <a:t>9983</a:t>
          </a:r>
        </a:p>
      </dgm:t>
    </dgm:pt>
    <dgm:pt modelId="{28CDB3FE-F101-A34D-9756-F61BAF55CEA2}" type="parTrans" cxnId="{1F660BE1-618F-DA49-AF44-9BC6B6885C0E}">
      <dgm:prSet/>
      <dgm:spPr>
        <a:ln>
          <a:solidFill>
            <a:srgbClr val="002060"/>
          </a:solidFill>
        </a:ln>
      </dgm:spPr>
      <dgm:t>
        <a:bodyPr/>
        <a:lstStyle/>
        <a:p>
          <a:endParaRPr lang="en-US" noProof="0" dirty="0"/>
        </a:p>
      </dgm:t>
    </dgm:pt>
    <dgm:pt modelId="{921516FB-5C12-1A4F-B185-3A4B2981EDB5}" type="sibTrans" cxnId="{1F660BE1-618F-DA49-AF44-9BC6B6885C0E}">
      <dgm:prSet/>
      <dgm:spPr/>
      <dgm:t>
        <a:bodyPr/>
        <a:lstStyle/>
        <a:p>
          <a:endParaRPr lang="en-US" noProof="0" dirty="0"/>
        </a:p>
      </dgm:t>
    </dgm:pt>
    <dgm:pt modelId="{7E588441-7F15-2745-B02B-DED597A4F9D5}">
      <dgm:prSet phldrT="[Testo]" custT="1"/>
      <dgm:spPr>
        <a:solidFill>
          <a:srgbClr val="F2F7FF">
            <a:alpha val="90000"/>
          </a:srgbClr>
        </a:solidFill>
        <a:ln>
          <a:solidFill>
            <a:srgbClr val="0070C0"/>
          </a:solidFill>
        </a:ln>
      </dgm:spPr>
      <dgm:t>
        <a:bodyPr/>
        <a:lstStyle/>
        <a:p>
          <a:r>
            <a:rPr lang="en-US" sz="1200" noProof="0" dirty="0">
              <a:solidFill>
                <a:srgbClr val="C00000"/>
              </a:solidFill>
            </a:rPr>
            <a:t>Healthy, </a:t>
          </a:r>
          <a:r>
            <a:rPr lang="en-US" sz="1200" noProof="0" dirty="0" err="1">
              <a:solidFill>
                <a:srgbClr val="C00000"/>
              </a:solidFill>
            </a:rPr>
            <a:t>diagn</a:t>
          </a:r>
          <a:r>
            <a:rPr lang="en-US" sz="1200" noProof="0" dirty="0">
              <a:solidFill>
                <a:srgbClr val="C00000"/>
              </a:solidFill>
            </a:rPr>
            <a:t>.</a:t>
          </a:r>
          <a:br>
            <a:rPr lang="en-US" sz="1600" noProof="0" dirty="0">
              <a:solidFill>
                <a:srgbClr val="C00000"/>
              </a:solidFill>
            </a:rPr>
          </a:br>
          <a:r>
            <a:rPr lang="en-US" sz="1600" noProof="0" dirty="0">
              <a:solidFill>
                <a:srgbClr val="C00000"/>
              </a:solidFill>
            </a:rPr>
            <a:t>20</a:t>
          </a:r>
        </a:p>
      </dgm:t>
    </dgm:pt>
    <dgm:pt modelId="{8A2CA870-CD58-2243-8A49-E42222ABA50A}" type="parTrans" cxnId="{449733E2-2023-E442-87C6-BA089328E065}">
      <dgm:prSet/>
      <dgm:spPr>
        <a:ln>
          <a:solidFill>
            <a:srgbClr val="002060"/>
          </a:solidFill>
        </a:ln>
      </dgm:spPr>
      <dgm:t>
        <a:bodyPr/>
        <a:lstStyle/>
        <a:p>
          <a:endParaRPr lang="en-US" noProof="0" dirty="0"/>
        </a:p>
      </dgm:t>
    </dgm:pt>
    <dgm:pt modelId="{8A22DB22-945D-BF48-8150-66CFA75DD480}" type="sibTrans" cxnId="{449733E2-2023-E442-87C6-BA089328E065}">
      <dgm:prSet/>
      <dgm:spPr/>
      <dgm:t>
        <a:bodyPr/>
        <a:lstStyle/>
        <a:p>
          <a:endParaRPr lang="en-US" noProof="0" dirty="0"/>
        </a:p>
      </dgm:t>
    </dgm:pt>
    <dgm:pt modelId="{861C2953-E4E0-B841-92EF-348A244ADC1F}">
      <dgm:prSet phldrT="[Testo]" custT="1"/>
      <dgm:spPr>
        <a:solidFill>
          <a:srgbClr val="F2F7FF">
            <a:alpha val="90000"/>
          </a:srgbClr>
        </a:solidFill>
        <a:ln>
          <a:solidFill>
            <a:srgbClr val="0070C0"/>
          </a:solidFill>
        </a:ln>
      </dgm:spPr>
      <dgm:t>
        <a:bodyPr/>
        <a:lstStyle/>
        <a:p>
          <a:r>
            <a:rPr lang="en-US" sz="1200" noProof="0" dirty="0">
              <a:solidFill>
                <a:schemeClr val="accent2"/>
              </a:solidFill>
            </a:rPr>
            <a:t>Healthy, no </a:t>
          </a:r>
          <a:r>
            <a:rPr lang="en-US" sz="1200" noProof="0" dirty="0" err="1">
              <a:solidFill>
                <a:schemeClr val="accent2"/>
              </a:solidFill>
            </a:rPr>
            <a:t>diagn</a:t>
          </a:r>
          <a:r>
            <a:rPr lang="en-US" sz="1200" noProof="0" dirty="0">
              <a:solidFill>
                <a:schemeClr val="accent2"/>
              </a:solidFill>
            </a:rPr>
            <a:t>.</a:t>
          </a:r>
          <a:br>
            <a:rPr lang="en-US" sz="1600" noProof="0" dirty="0">
              <a:solidFill>
                <a:schemeClr val="accent2"/>
              </a:solidFill>
            </a:rPr>
          </a:br>
          <a:r>
            <a:rPr lang="en-US" sz="1600" noProof="0" dirty="0">
              <a:solidFill>
                <a:schemeClr val="accent2"/>
              </a:solidFill>
            </a:rPr>
            <a:t>9963</a:t>
          </a:r>
        </a:p>
      </dgm:t>
    </dgm:pt>
    <dgm:pt modelId="{8EBB8CEB-5049-8E47-958B-3C17A5F92C7A}" type="parTrans" cxnId="{71F79EC6-1FF2-E046-8AD8-DAF9302FADC0}">
      <dgm:prSet/>
      <dgm:spPr>
        <a:ln>
          <a:solidFill>
            <a:srgbClr val="002060"/>
          </a:solidFill>
        </a:ln>
      </dgm:spPr>
      <dgm:t>
        <a:bodyPr/>
        <a:lstStyle/>
        <a:p>
          <a:endParaRPr lang="en-US" noProof="0" dirty="0"/>
        </a:p>
      </dgm:t>
    </dgm:pt>
    <dgm:pt modelId="{E1C89F16-15DE-074C-898B-6B9DBA648A4B}" type="sibTrans" cxnId="{71F79EC6-1FF2-E046-8AD8-DAF9302FADC0}">
      <dgm:prSet/>
      <dgm:spPr/>
      <dgm:t>
        <a:bodyPr/>
        <a:lstStyle/>
        <a:p>
          <a:endParaRPr lang="en-US" noProof="0" dirty="0"/>
        </a:p>
      </dgm:t>
    </dgm:pt>
    <dgm:pt modelId="{A7E11719-866C-DF45-9DE0-AC27FF581D9E}" type="pres">
      <dgm:prSet presAssocID="{6ADBB815-2581-A64C-A8EF-4DA10AC0BC1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B66200B-4548-864D-A4B0-7FF3CE0FB3DC}" type="pres">
      <dgm:prSet presAssocID="{71E1450D-298F-004D-83D2-26FAA526E89C}" presName="hierRoot1" presStyleCnt="0"/>
      <dgm:spPr/>
    </dgm:pt>
    <dgm:pt modelId="{07D862D0-C310-C243-80EF-B8E62C2ED60F}" type="pres">
      <dgm:prSet presAssocID="{71E1450D-298F-004D-83D2-26FAA526E89C}" presName="composite" presStyleCnt="0"/>
      <dgm:spPr/>
    </dgm:pt>
    <dgm:pt modelId="{7017D589-E376-B045-8BD9-C2C5E97798A0}" type="pres">
      <dgm:prSet presAssocID="{71E1450D-298F-004D-83D2-26FAA526E89C}" presName="background" presStyleLbl="node0" presStyleIdx="0" presStyleCnt="1"/>
      <dgm:spPr>
        <a:solidFill>
          <a:schemeClr val="bg2">
            <a:lumMod val="20000"/>
            <a:lumOff val="80000"/>
          </a:schemeClr>
        </a:solidFill>
      </dgm:spPr>
    </dgm:pt>
    <dgm:pt modelId="{249DEF39-7CD9-FB47-B5E4-422832AB839A}" type="pres">
      <dgm:prSet presAssocID="{71E1450D-298F-004D-83D2-26FAA526E89C}" presName="text" presStyleLbl="fgAcc0" presStyleIdx="0" presStyleCnt="1">
        <dgm:presLayoutVars>
          <dgm:chPref val="3"/>
        </dgm:presLayoutVars>
      </dgm:prSet>
      <dgm:spPr/>
    </dgm:pt>
    <dgm:pt modelId="{6DB6369A-D42E-404A-9D2A-B1E0DAA5DBB3}" type="pres">
      <dgm:prSet presAssocID="{71E1450D-298F-004D-83D2-26FAA526E89C}" presName="hierChild2" presStyleCnt="0"/>
      <dgm:spPr/>
    </dgm:pt>
    <dgm:pt modelId="{8F7169A1-1390-1F42-9424-C7D6A4C1E6BA}" type="pres">
      <dgm:prSet presAssocID="{431CC17F-08BE-2649-BEDC-F4469A463DC5}" presName="Name10" presStyleLbl="parChTrans1D2" presStyleIdx="0" presStyleCnt="2"/>
      <dgm:spPr/>
    </dgm:pt>
    <dgm:pt modelId="{290BEA2B-C02F-5548-9BA3-95D1440527C1}" type="pres">
      <dgm:prSet presAssocID="{7DE9F43B-75D3-1941-A7C8-7EF4C7F7A205}" presName="hierRoot2" presStyleCnt="0"/>
      <dgm:spPr/>
    </dgm:pt>
    <dgm:pt modelId="{29ED5EE9-CB1B-DB4A-A563-CFA352CC35E1}" type="pres">
      <dgm:prSet presAssocID="{7DE9F43B-75D3-1941-A7C8-7EF4C7F7A205}" presName="composite2" presStyleCnt="0"/>
      <dgm:spPr/>
    </dgm:pt>
    <dgm:pt modelId="{D65D19BB-73C8-4D45-BFBF-5A7D60878979}" type="pres">
      <dgm:prSet presAssocID="{7DE9F43B-75D3-1941-A7C8-7EF4C7F7A205}" presName="background2" presStyleLbl="node2" presStyleIdx="0" presStyleCnt="2"/>
      <dgm:spPr>
        <a:solidFill>
          <a:schemeClr val="bg2">
            <a:lumMod val="20000"/>
            <a:lumOff val="80000"/>
          </a:schemeClr>
        </a:solidFill>
      </dgm:spPr>
    </dgm:pt>
    <dgm:pt modelId="{AB0901B2-ABA2-A44D-8151-2D35FD1DB6B7}" type="pres">
      <dgm:prSet presAssocID="{7DE9F43B-75D3-1941-A7C8-7EF4C7F7A205}" presName="text2" presStyleLbl="fgAcc2" presStyleIdx="0" presStyleCnt="2">
        <dgm:presLayoutVars>
          <dgm:chPref val="3"/>
        </dgm:presLayoutVars>
      </dgm:prSet>
      <dgm:spPr/>
    </dgm:pt>
    <dgm:pt modelId="{2EE894E6-7E12-794A-913E-B3BBD950D534}" type="pres">
      <dgm:prSet presAssocID="{7DE9F43B-75D3-1941-A7C8-7EF4C7F7A205}" presName="hierChild3" presStyleCnt="0"/>
      <dgm:spPr/>
    </dgm:pt>
    <dgm:pt modelId="{6A88D492-9C10-EF4E-B069-793AEBC46535}" type="pres">
      <dgm:prSet presAssocID="{04A9C389-2C3E-234E-88A1-D4BA2E6C6F3C}" presName="Name17" presStyleLbl="parChTrans1D3" presStyleIdx="0" presStyleCnt="4"/>
      <dgm:spPr/>
    </dgm:pt>
    <dgm:pt modelId="{B40B9E33-82E6-B843-AFA7-282F1FC49DF4}" type="pres">
      <dgm:prSet presAssocID="{D2001AB3-78B6-C54E-A9C1-612A9AF3801B}" presName="hierRoot3" presStyleCnt="0"/>
      <dgm:spPr/>
    </dgm:pt>
    <dgm:pt modelId="{9A811CCD-D251-9B43-89E0-ACAED2FCF1BE}" type="pres">
      <dgm:prSet presAssocID="{D2001AB3-78B6-C54E-A9C1-612A9AF3801B}" presName="composite3" presStyleCnt="0"/>
      <dgm:spPr/>
    </dgm:pt>
    <dgm:pt modelId="{C32C9B3C-62EB-624A-95DA-43392EF7E15C}" type="pres">
      <dgm:prSet presAssocID="{D2001AB3-78B6-C54E-A9C1-612A9AF3801B}" presName="background3" presStyleLbl="node3" presStyleIdx="0" presStyleCnt="4"/>
      <dgm:spPr>
        <a:solidFill>
          <a:schemeClr val="bg2">
            <a:lumMod val="20000"/>
            <a:lumOff val="80000"/>
          </a:schemeClr>
        </a:solidFill>
      </dgm:spPr>
    </dgm:pt>
    <dgm:pt modelId="{F68F96CC-5FFE-7849-844B-4F4AC30989D7}" type="pres">
      <dgm:prSet presAssocID="{D2001AB3-78B6-C54E-A9C1-612A9AF3801B}" presName="text3" presStyleLbl="fgAcc3" presStyleIdx="0" presStyleCnt="4">
        <dgm:presLayoutVars>
          <dgm:chPref val="3"/>
        </dgm:presLayoutVars>
      </dgm:prSet>
      <dgm:spPr/>
    </dgm:pt>
    <dgm:pt modelId="{6F605E92-685D-D545-8277-5853782EC036}" type="pres">
      <dgm:prSet presAssocID="{D2001AB3-78B6-C54E-A9C1-612A9AF3801B}" presName="hierChild4" presStyleCnt="0"/>
      <dgm:spPr/>
    </dgm:pt>
    <dgm:pt modelId="{177CDC02-9D40-EE4B-AEB9-D7C619F1EE21}" type="pres">
      <dgm:prSet presAssocID="{5C1AD165-9BB0-B643-993E-4D9B1553D6F5}" presName="Name17" presStyleLbl="parChTrans1D3" presStyleIdx="1" presStyleCnt="4"/>
      <dgm:spPr/>
    </dgm:pt>
    <dgm:pt modelId="{D0B98B53-6BF8-5A40-B198-4931FAEA9286}" type="pres">
      <dgm:prSet presAssocID="{4261BF90-3375-8C43-9D46-BB6A90C0C86B}" presName="hierRoot3" presStyleCnt="0"/>
      <dgm:spPr/>
    </dgm:pt>
    <dgm:pt modelId="{47791EEA-3DF9-B148-A97A-271E72C7AC67}" type="pres">
      <dgm:prSet presAssocID="{4261BF90-3375-8C43-9D46-BB6A90C0C86B}" presName="composite3" presStyleCnt="0"/>
      <dgm:spPr/>
    </dgm:pt>
    <dgm:pt modelId="{D68CD5B3-8247-7E47-ABAE-48D150FC6CBF}" type="pres">
      <dgm:prSet presAssocID="{4261BF90-3375-8C43-9D46-BB6A90C0C86B}" presName="background3" presStyleLbl="node3" presStyleIdx="1" presStyleCnt="4"/>
      <dgm:spPr>
        <a:solidFill>
          <a:schemeClr val="bg2">
            <a:lumMod val="20000"/>
            <a:lumOff val="80000"/>
          </a:schemeClr>
        </a:solidFill>
      </dgm:spPr>
    </dgm:pt>
    <dgm:pt modelId="{1B1EBA88-32C7-2443-9505-F81A33415108}" type="pres">
      <dgm:prSet presAssocID="{4261BF90-3375-8C43-9D46-BB6A90C0C86B}" presName="text3" presStyleLbl="fgAcc3" presStyleIdx="1" presStyleCnt="4">
        <dgm:presLayoutVars>
          <dgm:chPref val="3"/>
        </dgm:presLayoutVars>
      </dgm:prSet>
      <dgm:spPr/>
    </dgm:pt>
    <dgm:pt modelId="{82DEFFBA-DD5D-5A4E-8C07-7560996ECED7}" type="pres">
      <dgm:prSet presAssocID="{4261BF90-3375-8C43-9D46-BB6A90C0C86B}" presName="hierChild4" presStyleCnt="0"/>
      <dgm:spPr/>
    </dgm:pt>
    <dgm:pt modelId="{B3B3823D-03BB-2C4D-9115-4B9F6A4216C8}" type="pres">
      <dgm:prSet presAssocID="{28CDB3FE-F101-A34D-9756-F61BAF55CEA2}" presName="Name10" presStyleLbl="parChTrans1D2" presStyleIdx="1" presStyleCnt="2"/>
      <dgm:spPr/>
    </dgm:pt>
    <dgm:pt modelId="{64905CB6-C9E3-E940-8A50-B5E1F0AC7729}" type="pres">
      <dgm:prSet presAssocID="{2D533B83-98E2-D142-9594-A8C94A7CC741}" presName="hierRoot2" presStyleCnt="0"/>
      <dgm:spPr/>
    </dgm:pt>
    <dgm:pt modelId="{8E33F038-6E10-C846-A73E-216AC2B220DD}" type="pres">
      <dgm:prSet presAssocID="{2D533B83-98E2-D142-9594-A8C94A7CC741}" presName="composite2" presStyleCnt="0"/>
      <dgm:spPr/>
    </dgm:pt>
    <dgm:pt modelId="{0ADDCFB6-A9E2-B442-9576-A15D01C8F0A4}" type="pres">
      <dgm:prSet presAssocID="{2D533B83-98E2-D142-9594-A8C94A7CC741}" presName="background2" presStyleLbl="node2" presStyleIdx="1" presStyleCnt="2"/>
      <dgm:spPr>
        <a:solidFill>
          <a:schemeClr val="bg2">
            <a:lumMod val="20000"/>
            <a:lumOff val="80000"/>
          </a:schemeClr>
        </a:solidFill>
      </dgm:spPr>
    </dgm:pt>
    <dgm:pt modelId="{49A11EE6-5CBF-564E-A5DB-0B36BAEBCC98}" type="pres">
      <dgm:prSet presAssocID="{2D533B83-98E2-D142-9594-A8C94A7CC741}" presName="text2" presStyleLbl="fgAcc2" presStyleIdx="1" presStyleCnt="2">
        <dgm:presLayoutVars>
          <dgm:chPref val="3"/>
        </dgm:presLayoutVars>
      </dgm:prSet>
      <dgm:spPr/>
    </dgm:pt>
    <dgm:pt modelId="{B0A2C49A-0978-194D-8423-AFFFD8CFE165}" type="pres">
      <dgm:prSet presAssocID="{2D533B83-98E2-D142-9594-A8C94A7CC741}" presName="hierChild3" presStyleCnt="0"/>
      <dgm:spPr/>
    </dgm:pt>
    <dgm:pt modelId="{A342533C-1B21-504A-B1B6-FEDC01B48E21}" type="pres">
      <dgm:prSet presAssocID="{8A2CA870-CD58-2243-8A49-E42222ABA50A}" presName="Name17" presStyleLbl="parChTrans1D3" presStyleIdx="2" presStyleCnt="4"/>
      <dgm:spPr/>
    </dgm:pt>
    <dgm:pt modelId="{3460EF52-6EAE-8442-8D6F-D687E36F3207}" type="pres">
      <dgm:prSet presAssocID="{7E588441-7F15-2745-B02B-DED597A4F9D5}" presName="hierRoot3" presStyleCnt="0"/>
      <dgm:spPr/>
    </dgm:pt>
    <dgm:pt modelId="{4891619B-8B60-E64E-AD9E-D644CE2683A9}" type="pres">
      <dgm:prSet presAssocID="{7E588441-7F15-2745-B02B-DED597A4F9D5}" presName="composite3" presStyleCnt="0"/>
      <dgm:spPr/>
    </dgm:pt>
    <dgm:pt modelId="{554C87D0-F0B1-0642-AC4C-70B9B257696D}" type="pres">
      <dgm:prSet presAssocID="{7E588441-7F15-2745-B02B-DED597A4F9D5}" presName="background3" presStyleLbl="node3" presStyleIdx="2" presStyleCnt="4"/>
      <dgm:spPr>
        <a:solidFill>
          <a:schemeClr val="bg2">
            <a:lumMod val="20000"/>
            <a:lumOff val="80000"/>
          </a:schemeClr>
        </a:solidFill>
      </dgm:spPr>
    </dgm:pt>
    <dgm:pt modelId="{7F5549AF-7C14-0445-A365-2CAF7BF02029}" type="pres">
      <dgm:prSet presAssocID="{7E588441-7F15-2745-B02B-DED597A4F9D5}" presName="text3" presStyleLbl="fgAcc3" presStyleIdx="2" presStyleCnt="4">
        <dgm:presLayoutVars>
          <dgm:chPref val="3"/>
        </dgm:presLayoutVars>
      </dgm:prSet>
      <dgm:spPr/>
    </dgm:pt>
    <dgm:pt modelId="{18F6D300-BDE4-2241-A575-8CDF80A357B0}" type="pres">
      <dgm:prSet presAssocID="{7E588441-7F15-2745-B02B-DED597A4F9D5}" presName="hierChild4" presStyleCnt="0"/>
      <dgm:spPr/>
    </dgm:pt>
    <dgm:pt modelId="{EB4ACC29-324C-3D45-82C2-98B4E9A281DB}" type="pres">
      <dgm:prSet presAssocID="{8EBB8CEB-5049-8E47-958B-3C17A5F92C7A}" presName="Name17" presStyleLbl="parChTrans1D3" presStyleIdx="3" presStyleCnt="4"/>
      <dgm:spPr/>
    </dgm:pt>
    <dgm:pt modelId="{E59A2D42-7A19-BC41-B33D-961AF9E2826F}" type="pres">
      <dgm:prSet presAssocID="{861C2953-E4E0-B841-92EF-348A244ADC1F}" presName="hierRoot3" presStyleCnt="0"/>
      <dgm:spPr/>
    </dgm:pt>
    <dgm:pt modelId="{15CBD6EA-DCA5-444C-B116-10429CC4D75F}" type="pres">
      <dgm:prSet presAssocID="{861C2953-E4E0-B841-92EF-348A244ADC1F}" presName="composite3" presStyleCnt="0"/>
      <dgm:spPr/>
    </dgm:pt>
    <dgm:pt modelId="{E26D63C5-C7CB-E146-BC4C-0F938EA741E8}" type="pres">
      <dgm:prSet presAssocID="{861C2953-E4E0-B841-92EF-348A244ADC1F}" presName="background3" presStyleLbl="node3" presStyleIdx="3" presStyleCnt="4"/>
      <dgm:spPr>
        <a:solidFill>
          <a:schemeClr val="bg2">
            <a:lumMod val="20000"/>
            <a:lumOff val="80000"/>
          </a:schemeClr>
        </a:solidFill>
      </dgm:spPr>
    </dgm:pt>
    <dgm:pt modelId="{86DBAA8B-2EF3-2141-A0F2-CC44E4F2A2BB}" type="pres">
      <dgm:prSet presAssocID="{861C2953-E4E0-B841-92EF-348A244ADC1F}" presName="text3" presStyleLbl="fgAcc3" presStyleIdx="3" presStyleCnt="4">
        <dgm:presLayoutVars>
          <dgm:chPref val="3"/>
        </dgm:presLayoutVars>
      </dgm:prSet>
      <dgm:spPr/>
    </dgm:pt>
    <dgm:pt modelId="{5E3302A3-0F16-EC4E-96F8-A4772D8482D2}" type="pres">
      <dgm:prSet presAssocID="{861C2953-E4E0-B841-92EF-348A244ADC1F}" presName="hierChild4" presStyleCnt="0"/>
      <dgm:spPr/>
    </dgm:pt>
  </dgm:ptLst>
  <dgm:cxnLst>
    <dgm:cxn modelId="{118D5505-F22A-F24B-AB12-98EE5E5EFEAC}" srcId="{7DE9F43B-75D3-1941-A7C8-7EF4C7F7A205}" destId="{D2001AB3-78B6-C54E-A9C1-612A9AF3801B}" srcOrd="0" destOrd="0" parTransId="{04A9C389-2C3E-234E-88A1-D4BA2E6C6F3C}" sibTransId="{BE3B10AA-4F01-EE4A-B5E4-E905696CAE15}"/>
    <dgm:cxn modelId="{D4E41209-A94B-C64A-B73A-D196A382074E}" type="presOf" srcId="{8A2CA870-CD58-2243-8A49-E42222ABA50A}" destId="{A342533C-1B21-504A-B1B6-FEDC01B48E21}" srcOrd="0" destOrd="0" presId="urn:microsoft.com/office/officeart/2005/8/layout/hierarchy1"/>
    <dgm:cxn modelId="{1CD28B0B-50CA-E94D-85CD-592213E3D88F}" type="presOf" srcId="{8EBB8CEB-5049-8E47-958B-3C17A5F92C7A}" destId="{EB4ACC29-324C-3D45-82C2-98B4E9A281DB}" srcOrd="0" destOrd="0" presId="urn:microsoft.com/office/officeart/2005/8/layout/hierarchy1"/>
    <dgm:cxn modelId="{09AC8D10-F4FA-1046-B977-8C1D57A65BB2}" srcId="{71E1450D-298F-004D-83D2-26FAA526E89C}" destId="{7DE9F43B-75D3-1941-A7C8-7EF4C7F7A205}" srcOrd="0" destOrd="0" parTransId="{431CC17F-08BE-2649-BEDC-F4469A463DC5}" sibTransId="{6990662C-EE21-AC42-B592-B96C396B3E85}"/>
    <dgm:cxn modelId="{3DF67D12-DFEB-B848-A8E8-B72A11F0B79F}" srcId="{6ADBB815-2581-A64C-A8EF-4DA10AC0BC14}" destId="{71E1450D-298F-004D-83D2-26FAA526E89C}" srcOrd="0" destOrd="0" parTransId="{1B2D8466-92DB-7242-BFFF-B9C0C51D25E9}" sibTransId="{84085B7F-78E5-7944-9360-9C0304481DEB}"/>
    <dgm:cxn modelId="{55204B18-FDBF-134C-AE20-31E97DC68BD6}" type="presOf" srcId="{6ADBB815-2581-A64C-A8EF-4DA10AC0BC14}" destId="{A7E11719-866C-DF45-9DE0-AC27FF581D9E}" srcOrd="0" destOrd="0" presId="urn:microsoft.com/office/officeart/2005/8/layout/hierarchy1"/>
    <dgm:cxn modelId="{5E32B12B-C58B-A846-BAED-A8D3ADB97136}" type="presOf" srcId="{04A9C389-2C3E-234E-88A1-D4BA2E6C6F3C}" destId="{6A88D492-9C10-EF4E-B069-793AEBC46535}" srcOrd="0" destOrd="0" presId="urn:microsoft.com/office/officeart/2005/8/layout/hierarchy1"/>
    <dgm:cxn modelId="{3C00E438-D316-C04C-8700-B78F3D78044C}" type="presOf" srcId="{431CC17F-08BE-2649-BEDC-F4469A463DC5}" destId="{8F7169A1-1390-1F42-9424-C7D6A4C1E6BA}" srcOrd="0" destOrd="0" presId="urn:microsoft.com/office/officeart/2005/8/layout/hierarchy1"/>
    <dgm:cxn modelId="{EB21293C-9C00-D34E-A4C7-21C84B35ABD6}" type="presOf" srcId="{861C2953-E4E0-B841-92EF-348A244ADC1F}" destId="{86DBAA8B-2EF3-2141-A0F2-CC44E4F2A2BB}" srcOrd="0" destOrd="0" presId="urn:microsoft.com/office/officeart/2005/8/layout/hierarchy1"/>
    <dgm:cxn modelId="{558BB165-22DC-1C4C-B942-5FDEA0A067EA}" type="presOf" srcId="{2D533B83-98E2-D142-9594-A8C94A7CC741}" destId="{49A11EE6-5CBF-564E-A5DB-0B36BAEBCC98}" srcOrd="0" destOrd="0" presId="urn:microsoft.com/office/officeart/2005/8/layout/hierarchy1"/>
    <dgm:cxn modelId="{73B9E6A6-45CC-EE46-9758-3F9079B4BCA5}" type="presOf" srcId="{5C1AD165-9BB0-B643-993E-4D9B1553D6F5}" destId="{177CDC02-9D40-EE4B-AEB9-D7C619F1EE21}" srcOrd="0" destOrd="0" presId="urn:microsoft.com/office/officeart/2005/8/layout/hierarchy1"/>
    <dgm:cxn modelId="{7B42DDAB-BEF6-144A-94BD-A5BDC4FAAC3C}" type="presOf" srcId="{71E1450D-298F-004D-83D2-26FAA526E89C}" destId="{249DEF39-7CD9-FB47-B5E4-422832AB839A}" srcOrd="0" destOrd="0" presId="urn:microsoft.com/office/officeart/2005/8/layout/hierarchy1"/>
    <dgm:cxn modelId="{C4C5C1AD-5DC9-F743-8B43-D3C29676A062}" type="presOf" srcId="{28CDB3FE-F101-A34D-9756-F61BAF55CEA2}" destId="{B3B3823D-03BB-2C4D-9115-4B9F6A4216C8}" srcOrd="0" destOrd="0" presId="urn:microsoft.com/office/officeart/2005/8/layout/hierarchy1"/>
    <dgm:cxn modelId="{600567B0-F5BC-7442-BAF3-5958543A71ED}" type="presOf" srcId="{D2001AB3-78B6-C54E-A9C1-612A9AF3801B}" destId="{F68F96CC-5FFE-7849-844B-4F4AC30989D7}" srcOrd="0" destOrd="0" presId="urn:microsoft.com/office/officeart/2005/8/layout/hierarchy1"/>
    <dgm:cxn modelId="{71F79EC6-1FF2-E046-8AD8-DAF9302FADC0}" srcId="{2D533B83-98E2-D142-9594-A8C94A7CC741}" destId="{861C2953-E4E0-B841-92EF-348A244ADC1F}" srcOrd="1" destOrd="0" parTransId="{8EBB8CEB-5049-8E47-958B-3C17A5F92C7A}" sibTransId="{E1C89F16-15DE-074C-898B-6B9DBA648A4B}"/>
    <dgm:cxn modelId="{B8809BCB-D538-8044-B028-2435EC0FF0E0}" srcId="{7DE9F43B-75D3-1941-A7C8-7EF4C7F7A205}" destId="{4261BF90-3375-8C43-9D46-BB6A90C0C86B}" srcOrd="1" destOrd="0" parTransId="{5C1AD165-9BB0-B643-993E-4D9B1553D6F5}" sibTransId="{591D6849-D364-054F-8DE8-025C8D46A44F}"/>
    <dgm:cxn modelId="{B61BB9DF-A19B-DC41-924D-BD287272D92F}" type="presOf" srcId="{4261BF90-3375-8C43-9D46-BB6A90C0C86B}" destId="{1B1EBA88-32C7-2443-9505-F81A33415108}" srcOrd="0" destOrd="0" presId="urn:microsoft.com/office/officeart/2005/8/layout/hierarchy1"/>
    <dgm:cxn modelId="{D0BCBCE0-9CE4-0349-A46F-10AD4D2BDA47}" type="presOf" srcId="{7E588441-7F15-2745-B02B-DED597A4F9D5}" destId="{7F5549AF-7C14-0445-A365-2CAF7BF02029}" srcOrd="0" destOrd="0" presId="urn:microsoft.com/office/officeart/2005/8/layout/hierarchy1"/>
    <dgm:cxn modelId="{1F660BE1-618F-DA49-AF44-9BC6B6885C0E}" srcId="{71E1450D-298F-004D-83D2-26FAA526E89C}" destId="{2D533B83-98E2-D142-9594-A8C94A7CC741}" srcOrd="1" destOrd="0" parTransId="{28CDB3FE-F101-A34D-9756-F61BAF55CEA2}" sibTransId="{921516FB-5C12-1A4F-B185-3A4B2981EDB5}"/>
    <dgm:cxn modelId="{449733E2-2023-E442-87C6-BA089328E065}" srcId="{2D533B83-98E2-D142-9594-A8C94A7CC741}" destId="{7E588441-7F15-2745-B02B-DED597A4F9D5}" srcOrd="0" destOrd="0" parTransId="{8A2CA870-CD58-2243-8A49-E42222ABA50A}" sibTransId="{8A22DB22-945D-BF48-8150-66CFA75DD480}"/>
    <dgm:cxn modelId="{C7B514F9-EAB3-0A42-9E50-3B233364423F}" type="presOf" srcId="{7DE9F43B-75D3-1941-A7C8-7EF4C7F7A205}" destId="{AB0901B2-ABA2-A44D-8151-2D35FD1DB6B7}" srcOrd="0" destOrd="0" presId="urn:microsoft.com/office/officeart/2005/8/layout/hierarchy1"/>
    <dgm:cxn modelId="{D16437E8-FAC3-FF40-A44D-72286E84C056}" type="presParOf" srcId="{A7E11719-866C-DF45-9DE0-AC27FF581D9E}" destId="{6B66200B-4548-864D-A4B0-7FF3CE0FB3DC}" srcOrd="0" destOrd="0" presId="urn:microsoft.com/office/officeart/2005/8/layout/hierarchy1"/>
    <dgm:cxn modelId="{E56EBA1B-EF8C-AB47-8125-DA64706C3060}" type="presParOf" srcId="{6B66200B-4548-864D-A4B0-7FF3CE0FB3DC}" destId="{07D862D0-C310-C243-80EF-B8E62C2ED60F}" srcOrd="0" destOrd="0" presId="urn:microsoft.com/office/officeart/2005/8/layout/hierarchy1"/>
    <dgm:cxn modelId="{70FD244C-C774-1943-BFCF-88399B213FE4}" type="presParOf" srcId="{07D862D0-C310-C243-80EF-B8E62C2ED60F}" destId="{7017D589-E376-B045-8BD9-C2C5E97798A0}" srcOrd="0" destOrd="0" presId="urn:microsoft.com/office/officeart/2005/8/layout/hierarchy1"/>
    <dgm:cxn modelId="{37B4445F-FB03-9B4D-BC32-1226B331E307}" type="presParOf" srcId="{07D862D0-C310-C243-80EF-B8E62C2ED60F}" destId="{249DEF39-7CD9-FB47-B5E4-422832AB839A}" srcOrd="1" destOrd="0" presId="urn:microsoft.com/office/officeart/2005/8/layout/hierarchy1"/>
    <dgm:cxn modelId="{5B6BBEA4-E934-4C48-9B5E-9119C7E8040F}" type="presParOf" srcId="{6B66200B-4548-864D-A4B0-7FF3CE0FB3DC}" destId="{6DB6369A-D42E-404A-9D2A-B1E0DAA5DBB3}" srcOrd="1" destOrd="0" presId="urn:microsoft.com/office/officeart/2005/8/layout/hierarchy1"/>
    <dgm:cxn modelId="{53CFD97A-47B7-5544-8ED6-945112833624}" type="presParOf" srcId="{6DB6369A-D42E-404A-9D2A-B1E0DAA5DBB3}" destId="{8F7169A1-1390-1F42-9424-C7D6A4C1E6BA}" srcOrd="0" destOrd="0" presId="urn:microsoft.com/office/officeart/2005/8/layout/hierarchy1"/>
    <dgm:cxn modelId="{26DE8643-0E58-094D-8BDC-5BA331DC5EBF}" type="presParOf" srcId="{6DB6369A-D42E-404A-9D2A-B1E0DAA5DBB3}" destId="{290BEA2B-C02F-5548-9BA3-95D1440527C1}" srcOrd="1" destOrd="0" presId="urn:microsoft.com/office/officeart/2005/8/layout/hierarchy1"/>
    <dgm:cxn modelId="{A37DBA2A-D3EF-BB43-95C4-65409C883309}" type="presParOf" srcId="{290BEA2B-C02F-5548-9BA3-95D1440527C1}" destId="{29ED5EE9-CB1B-DB4A-A563-CFA352CC35E1}" srcOrd="0" destOrd="0" presId="urn:microsoft.com/office/officeart/2005/8/layout/hierarchy1"/>
    <dgm:cxn modelId="{97005B39-F453-5341-80B3-F9140B6C5D18}" type="presParOf" srcId="{29ED5EE9-CB1B-DB4A-A563-CFA352CC35E1}" destId="{D65D19BB-73C8-4D45-BFBF-5A7D60878979}" srcOrd="0" destOrd="0" presId="urn:microsoft.com/office/officeart/2005/8/layout/hierarchy1"/>
    <dgm:cxn modelId="{5B9E25AA-7870-BD41-B988-CE7A118C9A6B}" type="presParOf" srcId="{29ED5EE9-CB1B-DB4A-A563-CFA352CC35E1}" destId="{AB0901B2-ABA2-A44D-8151-2D35FD1DB6B7}" srcOrd="1" destOrd="0" presId="urn:microsoft.com/office/officeart/2005/8/layout/hierarchy1"/>
    <dgm:cxn modelId="{5C682A1A-C2A5-BC40-8EC6-2DB4A479B32B}" type="presParOf" srcId="{290BEA2B-C02F-5548-9BA3-95D1440527C1}" destId="{2EE894E6-7E12-794A-913E-B3BBD950D534}" srcOrd="1" destOrd="0" presId="urn:microsoft.com/office/officeart/2005/8/layout/hierarchy1"/>
    <dgm:cxn modelId="{68E2C325-219A-F04E-9807-F2D6C093C20C}" type="presParOf" srcId="{2EE894E6-7E12-794A-913E-B3BBD950D534}" destId="{6A88D492-9C10-EF4E-B069-793AEBC46535}" srcOrd="0" destOrd="0" presId="urn:microsoft.com/office/officeart/2005/8/layout/hierarchy1"/>
    <dgm:cxn modelId="{CA1327EA-09C9-2443-B14F-7B935E4DACAF}" type="presParOf" srcId="{2EE894E6-7E12-794A-913E-B3BBD950D534}" destId="{B40B9E33-82E6-B843-AFA7-282F1FC49DF4}" srcOrd="1" destOrd="0" presId="urn:microsoft.com/office/officeart/2005/8/layout/hierarchy1"/>
    <dgm:cxn modelId="{87069220-02E5-CB4D-909C-E6993FD72124}" type="presParOf" srcId="{B40B9E33-82E6-B843-AFA7-282F1FC49DF4}" destId="{9A811CCD-D251-9B43-89E0-ACAED2FCF1BE}" srcOrd="0" destOrd="0" presId="urn:microsoft.com/office/officeart/2005/8/layout/hierarchy1"/>
    <dgm:cxn modelId="{AAEEA967-9240-1642-A5EA-13805CBEB8EF}" type="presParOf" srcId="{9A811CCD-D251-9B43-89E0-ACAED2FCF1BE}" destId="{C32C9B3C-62EB-624A-95DA-43392EF7E15C}" srcOrd="0" destOrd="0" presId="urn:microsoft.com/office/officeart/2005/8/layout/hierarchy1"/>
    <dgm:cxn modelId="{86730CE9-0837-F646-B882-106D788488CC}" type="presParOf" srcId="{9A811CCD-D251-9B43-89E0-ACAED2FCF1BE}" destId="{F68F96CC-5FFE-7849-844B-4F4AC30989D7}" srcOrd="1" destOrd="0" presId="urn:microsoft.com/office/officeart/2005/8/layout/hierarchy1"/>
    <dgm:cxn modelId="{ACB023AE-01A7-9248-9821-D8EC3BD8C6BB}" type="presParOf" srcId="{B40B9E33-82E6-B843-AFA7-282F1FC49DF4}" destId="{6F605E92-685D-D545-8277-5853782EC036}" srcOrd="1" destOrd="0" presId="urn:microsoft.com/office/officeart/2005/8/layout/hierarchy1"/>
    <dgm:cxn modelId="{5A2388E0-4F79-0846-9B49-BCA70A27BFD9}" type="presParOf" srcId="{2EE894E6-7E12-794A-913E-B3BBD950D534}" destId="{177CDC02-9D40-EE4B-AEB9-D7C619F1EE21}" srcOrd="2" destOrd="0" presId="urn:microsoft.com/office/officeart/2005/8/layout/hierarchy1"/>
    <dgm:cxn modelId="{302F2233-E18F-6F49-BBE5-2B3C8C93605A}" type="presParOf" srcId="{2EE894E6-7E12-794A-913E-B3BBD950D534}" destId="{D0B98B53-6BF8-5A40-B198-4931FAEA9286}" srcOrd="3" destOrd="0" presId="urn:microsoft.com/office/officeart/2005/8/layout/hierarchy1"/>
    <dgm:cxn modelId="{3045085C-389E-3F4C-A2F1-3F52E46643B3}" type="presParOf" srcId="{D0B98B53-6BF8-5A40-B198-4931FAEA9286}" destId="{47791EEA-3DF9-B148-A97A-271E72C7AC67}" srcOrd="0" destOrd="0" presId="urn:microsoft.com/office/officeart/2005/8/layout/hierarchy1"/>
    <dgm:cxn modelId="{0614B7C1-1BAA-EC4F-A864-D37A80356293}" type="presParOf" srcId="{47791EEA-3DF9-B148-A97A-271E72C7AC67}" destId="{D68CD5B3-8247-7E47-ABAE-48D150FC6CBF}" srcOrd="0" destOrd="0" presId="urn:microsoft.com/office/officeart/2005/8/layout/hierarchy1"/>
    <dgm:cxn modelId="{C8A60085-C3E3-4641-8A58-6F3ED40542BC}" type="presParOf" srcId="{47791EEA-3DF9-B148-A97A-271E72C7AC67}" destId="{1B1EBA88-32C7-2443-9505-F81A33415108}" srcOrd="1" destOrd="0" presId="urn:microsoft.com/office/officeart/2005/8/layout/hierarchy1"/>
    <dgm:cxn modelId="{F90B5269-867D-744B-81EA-0783F00A796E}" type="presParOf" srcId="{D0B98B53-6BF8-5A40-B198-4931FAEA9286}" destId="{82DEFFBA-DD5D-5A4E-8C07-7560996ECED7}" srcOrd="1" destOrd="0" presId="urn:microsoft.com/office/officeart/2005/8/layout/hierarchy1"/>
    <dgm:cxn modelId="{B6BCFED3-BF48-D849-8330-E0A7900A3F65}" type="presParOf" srcId="{6DB6369A-D42E-404A-9D2A-B1E0DAA5DBB3}" destId="{B3B3823D-03BB-2C4D-9115-4B9F6A4216C8}" srcOrd="2" destOrd="0" presId="urn:microsoft.com/office/officeart/2005/8/layout/hierarchy1"/>
    <dgm:cxn modelId="{634A7507-6803-3E4D-80DD-746BF61D76F9}" type="presParOf" srcId="{6DB6369A-D42E-404A-9D2A-B1E0DAA5DBB3}" destId="{64905CB6-C9E3-E940-8A50-B5E1F0AC7729}" srcOrd="3" destOrd="0" presId="urn:microsoft.com/office/officeart/2005/8/layout/hierarchy1"/>
    <dgm:cxn modelId="{F9736AEB-88F9-AB42-9708-B98268DA9679}" type="presParOf" srcId="{64905CB6-C9E3-E940-8A50-B5E1F0AC7729}" destId="{8E33F038-6E10-C846-A73E-216AC2B220DD}" srcOrd="0" destOrd="0" presId="urn:microsoft.com/office/officeart/2005/8/layout/hierarchy1"/>
    <dgm:cxn modelId="{5B6D7FE0-546D-E346-BD2F-CDACB45A5391}" type="presParOf" srcId="{8E33F038-6E10-C846-A73E-216AC2B220DD}" destId="{0ADDCFB6-A9E2-B442-9576-A15D01C8F0A4}" srcOrd="0" destOrd="0" presId="urn:microsoft.com/office/officeart/2005/8/layout/hierarchy1"/>
    <dgm:cxn modelId="{07015962-2D96-0042-8A84-A1925A9E000A}" type="presParOf" srcId="{8E33F038-6E10-C846-A73E-216AC2B220DD}" destId="{49A11EE6-5CBF-564E-A5DB-0B36BAEBCC98}" srcOrd="1" destOrd="0" presId="urn:microsoft.com/office/officeart/2005/8/layout/hierarchy1"/>
    <dgm:cxn modelId="{82BA0236-2B61-D84F-8631-047B91BE3750}" type="presParOf" srcId="{64905CB6-C9E3-E940-8A50-B5E1F0AC7729}" destId="{B0A2C49A-0978-194D-8423-AFFFD8CFE165}" srcOrd="1" destOrd="0" presId="urn:microsoft.com/office/officeart/2005/8/layout/hierarchy1"/>
    <dgm:cxn modelId="{A70C812B-3ED2-274B-BB5C-209AD3C44F0F}" type="presParOf" srcId="{B0A2C49A-0978-194D-8423-AFFFD8CFE165}" destId="{A342533C-1B21-504A-B1B6-FEDC01B48E21}" srcOrd="0" destOrd="0" presId="urn:microsoft.com/office/officeart/2005/8/layout/hierarchy1"/>
    <dgm:cxn modelId="{A38D0993-2DA1-204F-8E0E-C719F35CEF99}" type="presParOf" srcId="{B0A2C49A-0978-194D-8423-AFFFD8CFE165}" destId="{3460EF52-6EAE-8442-8D6F-D687E36F3207}" srcOrd="1" destOrd="0" presId="urn:microsoft.com/office/officeart/2005/8/layout/hierarchy1"/>
    <dgm:cxn modelId="{29C152C6-4D38-EA4A-8E32-FA6AEB6E36D0}" type="presParOf" srcId="{3460EF52-6EAE-8442-8D6F-D687E36F3207}" destId="{4891619B-8B60-E64E-AD9E-D644CE2683A9}" srcOrd="0" destOrd="0" presId="urn:microsoft.com/office/officeart/2005/8/layout/hierarchy1"/>
    <dgm:cxn modelId="{44BD62D9-35EF-9547-BE24-E46F3152F483}" type="presParOf" srcId="{4891619B-8B60-E64E-AD9E-D644CE2683A9}" destId="{554C87D0-F0B1-0642-AC4C-70B9B257696D}" srcOrd="0" destOrd="0" presId="urn:microsoft.com/office/officeart/2005/8/layout/hierarchy1"/>
    <dgm:cxn modelId="{A438EF7C-8A3B-9E4B-B056-D602E8C351A9}" type="presParOf" srcId="{4891619B-8B60-E64E-AD9E-D644CE2683A9}" destId="{7F5549AF-7C14-0445-A365-2CAF7BF02029}" srcOrd="1" destOrd="0" presId="urn:microsoft.com/office/officeart/2005/8/layout/hierarchy1"/>
    <dgm:cxn modelId="{7EC872DC-3F3E-9E4C-875C-92FC121BA00D}" type="presParOf" srcId="{3460EF52-6EAE-8442-8D6F-D687E36F3207}" destId="{18F6D300-BDE4-2241-A575-8CDF80A357B0}" srcOrd="1" destOrd="0" presId="urn:microsoft.com/office/officeart/2005/8/layout/hierarchy1"/>
    <dgm:cxn modelId="{3B595DD6-ED0A-9D4C-B221-8CE8BE5758EA}" type="presParOf" srcId="{B0A2C49A-0978-194D-8423-AFFFD8CFE165}" destId="{EB4ACC29-324C-3D45-82C2-98B4E9A281DB}" srcOrd="2" destOrd="0" presId="urn:microsoft.com/office/officeart/2005/8/layout/hierarchy1"/>
    <dgm:cxn modelId="{6A0639CA-35CB-6242-B054-7A9E785D5B77}" type="presParOf" srcId="{B0A2C49A-0978-194D-8423-AFFFD8CFE165}" destId="{E59A2D42-7A19-BC41-B33D-961AF9E2826F}" srcOrd="3" destOrd="0" presId="urn:microsoft.com/office/officeart/2005/8/layout/hierarchy1"/>
    <dgm:cxn modelId="{C4AC51A1-9B02-9C45-9EA5-63D0C010F938}" type="presParOf" srcId="{E59A2D42-7A19-BC41-B33D-961AF9E2826F}" destId="{15CBD6EA-DCA5-444C-B116-10429CC4D75F}" srcOrd="0" destOrd="0" presId="urn:microsoft.com/office/officeart/2005/8/layout/hierarchy1"/>
    <dgm:cxn modelId="{A7785D96-7577-6946-B449-70602092E2DB}" type="presParOf" srcId="{15CBD6EA-DCA5-444C-B116-10429CC4D75F}" destId="{E26D63C5-C7CB-E146-BC4C-0F938EA741E8}" srcOrd="0" destOrd="0" presId="urn:microsoft.com/office/officeart/2005/8/layout/hierarchy1"/>
    <dgm:cxn modelId="{E3AEB13F-027C-384A-9F8D-C0E545C87C92}" type="presParOf" srcId="{15CBD6EA-DCA5-444C-B116-10429CC4D75F}" destId="{86DBAA8B-2EF3-2141-A0F2-CC44E4F2A2BB}" srcOrd="1" destOrd="0" presId="urn:microsoft.com/office/officeart/2005/8/layout/hierarchy1"/>
    <dgm:cxn modelId="{9EABC389-B818-9C4E-A232-238B293CACDF}" type="presParOf" srcId="{E59A2D42-7A19-BC41-B33D-961AF9E2826F}" destId="{5E3302A3-0F16-EC4E-96F8-A4772D8482D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4ACC29-324C-3D45-82C2-98B4E9A281DB}">
      <dsp:nvSpPr>
        <dsp:cNvPr id="0" name=""/>
        <dsp:cNvSpPr/>
      </dsp:nvSpPr>
      <dsp:spPr>
        <a:xfrm>
          <a:off x="5725741" y="3039793"/>
          <a:ext cx="983724" cy="4681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039"/>
              </a:lnTo>
              <a:lnTo>
                <a:pt x="983724" y="319039"/>
              </a:lnTo>
              <a:lnTo>
                <a:pt x="983724" y="468163"/>
              </a:lnTo>
            </a:path>
          </a:pathLst>
        </a:custGeom>
        <a:noFill/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42533C-1B21-504A-B1B6-FEDC01B48E21}">
      <dsp:nvSpPr>
        <dsp:cNvPr id="0" name=""/>
        <dsp:cNvSpPr/>
      </dsp:nvSpPr>
      <dsp:spPr>
        <a:xfrm>
          <a:off x="4742017" y="3039793"/>
          <a:ext cx="983724" cy="468163"/>
        </a:xfrm>
        <a:custGeom>
          <a:avLst/>
          <a:gdLst/>
          <a:ahLst/>
          <a:cxnLst/>
          <a:rect l="0" t="0" r="0" b="0"/>
          <a:pathLst>
            <a:path>
              <a:moveTo>
                <a:pt x="983724" y="0"/>
              </a:moveTo>
              <a:lnTo>
                <a:pt x="983724" y="319039"/>
              </a:lnTo>
              <a:lnTo>
                <a:pt x="0" y="319039"/>
              </a:lnTo>
              <a:lnTo>
                <a:pt x="0" y="468163"/>
              </a:lnTo>
            </a:path>
          </a:pathLst>
        </a:custGeom>
        <a:noFill/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B3823D-03BB-2C4D-9115-4B9F6A4216C8}">
      <dsp:nvSpPr>
        <dsp:cNvPr id="0" name=""/>
        <dsp:cNvSpPr/>
      </dsp:nvSpPr>
      <dsp:spPr>
        <a:xfrm>
          <a:off x="3758293" y="1549450"/>
          <a:ext cx="1967448" cy="4681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039"/>
              </a:lnTo>
              <a:lnTo>
                <a:pt x="1967448" y="319039"/>
              </a:lnTo>
              <a:lnTo>
                <a:pt x="1967448" y="468163"/>
              </a:lnTo>
            </a:path>
          </a:pathLst>
        </a:custGeom>
        <a:noFill/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7CDC02-9D40-EE4B-AEB9-D7C619F1EE21}">
      <dsp:nvSpPr>
        <dsp:cNvPr id="0" name=""/>
        <dsp:cNvSpPr/>
      </dsp:nvSpPr>
      <dsp:spPr>
        <a:xfrm>
          <a:off x="1790844" y="3039793"/>
          <a:ext cx="983724" cy="4681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039"/>
              </a:lnTo>
              <a:lnTo>
                <a:pt x="983724" y="319039"/>
              </a:lnTo>
              <a:lnTo>
                <a:pt x="983724" y="468163"/>
              </a:lnTo>
            </a:path>
          </a:pathLst>
        </a:custGeom>
        <a:noFill/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88D492-9C10-EF4E-B069-793AEBC46535}">
      <dsp:nvSpPr>
        <dsp:cNvPr id="0" name=""/>
        <dsp:cNvSpPr/>
      </dsp:nvSpPr>
      <dsp:spPr>
        <a:xfrm>
          <a:off x="807119" y="3039793"/>
          <a:ext cx="983724" cy="468163"/>
        </a:xfrm>
        <a:custGeom>
          <a:avLst/>
          <a:gdLst/>
          <a:ahLst/>
          <a:cxnLst/>
          <a:rect l="0" t="0" r="0" b="0"/>
          <a:pathLst>
            <a:path>
              <a:moveTo>
                <a:pt x="983724" y="0"/>
              </a:moveTo>
              <a:lnTo>
                <a:pt x="983724" y="319039"/>
              </a:lnTo>
              <a:lnTo>
                <a:pt x="0" y="319039"/>
              </a:lnTo>
              <a:lnTo>
                <a:pt x="0" y="468163"/>
              </a:lnTo>
            </a:path>
          </a:pathLst>
        </a:custGeom>
        <a:noFill/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7169A1-1390-1F42-9424-C7D6A4C1E6BA}">
      <dsp:nvSpPr>
        <dsp:cNvPr id="0" name=""/>
        <dsp:cNvSpPr/>
      </dsp:nvSpPr>
      <dsp:spPr>
        <a:xfrm>
          <a:off x="1790844" y="1549450"/>
          <a:ext cx="1967448" cy="468163"/>
        </a:xfrm>
        <a:custGeom>
          <a:avLst/>
          <a:gdLst/>
          <a:ahLst/>
          <a:cxnLst/>
          <a:rect l="0" t="0" r="0" b="0"/>
          <a:pathLst>
            <a:path>
              <a:moveTo>
                <a:pt x="1967448" y="0"/>
              </a:moveTo>
              <a:lnTo>
                <a:pt x="1967448" y="319039"/>
              </a:lnTo>
              <a:lnTo>
                <a:pt x="0" y="319039"/>
              </a:lnTo>
              <a:lnTo>
                <a:pt x="0" y="468163"/>
              </a:lnTo>
            </a:path>
          </a:pathLst>
        </a:custGeom>
        <a:noFill/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7D589-E376-B045-8BD9-C2C5E97798A0}">
      <dsp:nvSpPr>
        <dsp:cNvPr id="0" name=""/>
        <dsp:cNvSpPr/>
      </dsp:nvSpPr>
      <dsp:spPr>
        <a:xfrm>
          <a:off x="2953427" y="527271"/>
          <a:ext cx="1609730" cy="1022179"/>
        </a:xfrm>
        <a:prstGeom prst="roundRect">
          <a:avLst>
            <a:gd name="adj" fmla="val 10000"/>
          </a:avLst>
        </a:prstGeom>
        <a:solidFill>
          <a:schemeClr val="bg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9DEF39-7CD9-FB47-B5E4-422832AB839A}">
      <dsp:nvSpPr>
        <dsp:cNvPr id="0" name=""/>
        <dsp:cNvSpPr/>
      </dsp:nvSpPr>
      <dsp:spPr>
        <a:xfrm>
          <a:off x="3132286" y="697187"/>
          <a:ext cx="1609730" cy="10221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/>
            <a:t>Population:</a:t>
          </a:r>
          <a:br>
            <a:rPr lang="en-US" sz="2100" kern="1200" noProof="0" dirty="0"/>
          </a:br>
          <a:r>
            <a:rPr lang="en-US" sz="2100" kern="1200" noProof="0" dirty="0"/>
            <a:t>10000</a:t>
          </a:r>
        </a:p>
      </dsp:txBody>
      <dsp:txXfrm>
        <a:off x="3162225" y="727126"/>
        <a:ext cx="1549852" cy="962301"/>
      </dsp:txXfrm>
    </dsp:sp>
    <dsp:sp modelId="{D65D19BB-73C8-4D45-BFBF-5A7D60878979}">
      <dsp:nvSpPr>
        <dsp:cNvPr id="0" name=""/>
        <dsp:cNvSpPr/>
      </dsp:nvSpPr>
      <dsp:spPr>
        <a:xfrm>
          <a:off x="985978" y="2017613"/>
          <a:ext cx="1609730" cy="1022179"/>
        </a:xfrm>
        <a:prstGeom prst="roundRect">
          <a:avLst>
            <a:gd name="adj" fmla="val 10000"/>
          </a:avLst>
        </a:prstGeom>
        <a:solidFill>
          <a:schemeClr val="bg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0901B2-ABA2-A44D-8151-2D35FD1DB6B7}">
      <dsp:nvSpPr>
        <dsp:cNvPr id="0" name=""/>
        <dsp:cNvSpPr/>
      </dsp:nvSpPr>
      <dsp:spPr>
        <a:xfrm>
          <a:off x="1164837" y="2187529"/>
          <a:ext cx="1609730" cy="1022179"/>
        </a:xfrm>
        <a:prstGeom prst="roundRect">
          <a:avLst>
            <a:gd name="adj" fmla="val 10000"/>
          </a:avLst>
        </a:prstGeom>
        <a:solidFill>
          <a:srgbClr val="FFF1F2">
            <a:alpha val="89804"/>
          </a:srgb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>
              <a:solidFill>
                <a:srgbClr val="C00000"/>
              </a:solidFill>
            </a:rPr>
            <a:t>Ill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>
              <a:solidFill>
                <a:srgbClr val="C00000"/>
              </a:solidFill>
            </a:rPr>
            <a:t>17</a:t>
          </a:r>
        </a:p>
      </dsp:txBody>
      <dsp:txXfrm>
        <a:off x="1194776" y="2217468"/>
        <a:ext cx="1549852" cy="962301"/>
      </dsp:txXfrm>
    </dsp:sp>
    <dsp:sp modelId="{C32C9B3C-62EB-624A-95DA-43392EF7E15C}">
      <dsp:nvSpPr>
        <dsp:cNvPr id="0" name=""/>
        <dsp:cNvSpPr/>
      </dsp:nvSpPr>
      <dsp:spPr>
        <a:xfrm>
          <a:off x="2254" y="3507956"/>
          <a:ext cx="1609730" cy="1022179"/>
        </a:xfrm>
        <a:prstGeom prst="roundRect">
          <a:avLst>
            <a:gd name="adj" fmla="val 10000"/>
          </a:avLst>
        </a:prstGeom>
        <a:solidFill>
          <a:schemeClr val="bg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8F96CC-5FFE-7849-844B-4F4AC30989D7}">
      <dsp:nvSpPr>
        <dsp:cNvPr id="0" name=""/>
        <dsp:cNvSpPr/>
      </dsp:nvSpPr>
      <dsp:spPr>
        <a:xfrm>
          <a:off x="181113" y="3677872"/>
          <a:ext cx="1609730" cy="1022179"/>
        </a:xfrm>
        <a:prstGeom prst="roundRect">
          <a:avLst>
            <a:gd name="adj" fmla="val 10000"/>
          </a:avLst>
        </a:prstGeom>
        <a:solidFill>
          <a:srgbClr val="FFF1F2">
            <a:alpha val="90000"/>
          </a:srgb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>
              <a:solidFill>
                <a:srgbClr val="C00000"/>
              </a:solidFill>
            </a:rPr>
            <a:t>Ill, </a:t>
          </a:r>
          <a:r>
            <a:rPr lang="en-US" sz="1400" kern="1200" noProof="0" dirty="0" err="1">
              <a:solidFill>
                <a:srgbClr val="C00000"/>
              </a:solidFill>
            </a:rPr>
            <a:t>diagn</a:t>
          </a:r>
          <a:r>
            <a:rPr lang="en-US" sz="1400" kern="1200" noProof="0" dirty="0">
              <a:solidFill>
                <a:srgbClr val="C00000"/>
              </a:solidFill>
            </a:rPr>
            <a:t>.</a:t>
          </a:r>
          <a:br>
            <a:rPr lang="en-US" sz="1400" kern="1200" noProof="0" dirty="0">
              <a:solidFill>
                <a:srgbClr val="C00000"/>
              </a:solidFill>
            </a:rPr>
          </a:br>
          <a:r>
            <a:rPr lang="en-US" sz="1700" kern="1200" noProof="0" dirty="0">
              <a:solidFill>
                <a:srgbClr val="C00000"/>
              </a:solidFill>
            </a:rPr>
            <a:t>17</a:t>
          </a:r>
        </a:p>
      </dsp:txBody>
      <dsp:txXfrm>
        <a:off x="211052" y="3707811"/>
        <a:ext cx="1549852" cy="962301"/>
      </dsp:txXfrm>
    </dsp:sp>
    <dsp:sp modelId="{D68CD5B3-8247-7E47-ABAE-48D150FC6CBF}">
      <dsp:nvSpPr>
        <dsp:cNvPr id="0" name=""/>
        <dsp:cNvSpPr/>
      </dsp:nvSpPr>
      <dsp:spPr>
        <a:xfrm>
          <a:off x="1969703" y="3507956"/>
          <a:ext cx="1609730" cy="1022179"/>
        </a:xfrm>
        <a:prstGeom prst="roundRect">
          <a:avLst>
            <a:gd name="adj" fmla="val 10000"/>
          </a:avLst>
        </a:prstGeom>
        <a:solidFill>
          <a:schemeClr val="bg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1EBA88-32C7-2443-9505-F81A33415108}">
      <dsp:nvSpPr>
        <dsp:cNvPr id="0" name=""/>
        <dsp:cNvSpPr/>
      </dsp:nvSpPr>
      <dsp:spPr>
        <a:xfrm>
          <a:off x="2148562" y="3677872"/>
          <a:ext cx="1609730" cy="1022179"/>
        </a:xfrm>
        <a:prstGeom prst="roundRect">
          <a:avLst>
            <a:gd name="adj" fmla="val 10000"/>
          </a:avLst>
        </a:prstGeom>
        <a:solidFill>
          <a:srgbClr val="FFF1F2">
            <a:alpha val="90000"/>
          </a:srgb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>
              <a:solidFill>
                <a:schemeClr val="accent2"/>
              </a:solidFill>
            </a:rPr>
            <a:t>Ill, no </a:t>
          </a:r>
          <a:r>
            <a:rPr lang="en-US" sz="1400" kern="1200" noProof="0" dirty="0" err="1">
              <a:solidFill>
                <a:schemeClr val="accent2"/>
              </a:solidFill>
            </a:rPr>
            <a:t>diagn</a:t>
          </a:r>
          <a:r>
            <a:rPr lang="en-US" sz="1700" kern="1200" noProof="0" dirty="0">
              <a:solidFill>
                <a:schemeClr val="accent2"/>
              </a:solidFill>
            </a:rPr>
            <a:t>.</a:t>
          </a:r>
          <a:br>
            <a:rPr lang="en-US" sz="1700" kern="1200" noProof="0" dirty="0">
              <a:solidFill>
                <a:schemeClr val="accent2"/>
              </a:solidFill>
            </a:rPr>
          </a:br>
          <a:r>
            <a:rPr lang="en-US" sz="1700" kern="1200" noProof="0" dirty="0">
              <a:solidFill>
                <a:schemeClr val="accent2"/>
              </a:solidFill>
            </a:rPr>
            <a:t>0</a:t>
          </a:r>
        </a:p>
      </dsp:txBody>
      <dsp:txXfrm>
        <a:off x="2178501" y="3707811"/>
        <a:ext cx="1549852" cy="962301"/>
      </dsp:txXfrm>
    </dsp:sp>
    <dsp:sp modelId="{0ADDCFB6-A9E2-B442-9576-A15D01C8F0A4}">
      <dsp:nvSpPr>
        <dsp:cNvPr id="0" name=""/>
        <dsp:cNvSpPr/>
      </dsp:nvSpPr>
      <dsp:spPr>
        <a:xfrm>
          <a:off x="4920876" y="2017613"/>
          <a:ext cx="1609730" cy="1022179"/>
        </a:xfrm>
        <a:prstGeom prst="roundRect">
          <a:avLst>
            <a:gd name="adj" fmla="val 10000"/>
          </a:avLst>
        </a:prstGeom>
        <a:solidFill>
          <a:schemeClr val="bg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A11EE6-5CBF-564E-A5DB-0B36BAEBCC98}">
      <dsp:nvSpPr>
        <dsp:cNvPr id="0" name=""/>
        <dsp:cNvSpPr/>
      </dsp:nvSpPr>
      <dsp:spPr>
        <a:xfrm>
          <a:off x="5099735" y="2187529"/>
          <a:ext cx="1609730" cy="1022179"/>
        </a:xfrm>
        <a:prstGeom prst="roundRect">
          <a:avLst>
            <a:gd name="adj" fmla="val 10000"/>
          </a:avLst>
        </a:prstGeom>
        <a:solidFill>
          <a:srgbClr val="F2F7FF">
            <a:alpha val="89804"/>
          </a:srgb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noProof="0" dirty="0">
              <a:solidFill>
                <a:schemeClr val="accent2"/>
              </a:solidFill>
            </a:rPr>
            <a:t>Healthy</a:t>
          </a:r>
          <a:br>
            <a:rPr lang="en-US" sz="2100" kern="1200" noProof="0" dirty="0">
              <a:solidFill>
                <a:schemeClr val="accent2"/>
              </a:solidFill>
            </a:rPr>
          </a:br>
          <a:r>
            <a:rPr lang="en-US" sz="2100" kern="1200" noProof="0" dirty="0">
              <a:solidFill>
                <a:schemeClr val="accent2"/>
              </a:solidFill>
            </a:rPr>
            <a:t>9983</a:t>
          </a:r>
        </a:p>
      </dsp:txBody>
      <dsp:txXfrm>
        <a:off x="5129674" y="2217468"/>
        <a:ext cx="1549852" cy="962301"/>
      </dsp:txXfrm>
    </dsp:sp>
    <dsp:sp modelId="{554C87D0-F0B1-0642-AC4C-70B9B257696D}">
      <dsp:nvSpPr>
        <dsp:cNvPr id="0" name=""/>
        <dsp:cNvSpPr/>
      </dsp:nvSpPr>
      <dsp:spPr>
        <a:xfrm>
          <a:off x="3937151" y="3507956"/>
          <a:ext cx="1609730" cy="1022179"/>
        </a:xfrm>
        <a:prstGeom prst="roundRect">
          <a:avLst>
            <a:gd name="adj" fmla="val 10000"/>
          </a:avLst>
        </a:prstGeom>
        <a:solidFill>
          <a:schemeClr val="bg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5549AF-7C14-0445-A365-2CAF7BF02029}">
      <dsp:nvSpPr>
        <dsp:cNvPr id="0" name=""/>
        <dsp:cNvSpPr/>
      </dsp:nvSpPr>
      <dsp:spPr>
        <a:xfrm>
          <a:off x="4116010" y="3677872"/>
          <a:ext cx="1609730" cy="1022179"/>
        </a:xfrm>
        <a:prstGeom prst="roundRect">
          <a:avLst>
            <a:gd name="adj" fmla="val 10000"/>
          </a:avLst>
        </a:prstGeom>
        <a:solidFill>
          <a:srgbClr val="F2F7FF">
            <a:alpha val="90000"/>
          </a:srgb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 dirty="0">
              <a:solidFill>
                <a:srgbClr val="C00000"/>
              </a:solidFill>
            </a:rPr>
            <a:t>Healthy, </a:t>
          </a:r>
          <a:r>
            <a:rPr lang="en-US" sz="1200" kern="1200" noProof="0" dirty="0" err="1">
              <a:solidFill>
                <a:srgbClr val="C00000"/>
              </a:solidFill>
            </a:rPr>
            <a:t>diagn</a:t>
          </a:r>
          <a:r>
            <a:rPr lang="en-US" sz="1200" kern="1200" noProof="0" dirty="0">
              <a:solidFill>
                <a:srgbClr val="C00000"/>
              </a:solidFill>
            </a:rPr>
            <a:t>.</a:t>
          </a:r>
          <a:br>
            <a:rPr lang="en-US" sz="1600" kern="1200" noProof="0" dirty="0">
              <a:solidFill>
                <a:srgbClr val="C00000"/>
              </a:solidFill>
            </a:rPr>
          </a:br>
          <a:r>
            <a:rPr lang="en-US" sz="1600" kern="1200" noProof="0" dirty="0">
              <a:solidFill>
                <a:srgbClr val="C00000"/>
              </a:solidFill>
            </a:rPr>
            <a:t>20</a:t>
          </a:r>
        </a:p>
      </dsp:txBody>
      <dsp:txXfrm>
        <a:off x="4145949" y="3707811"/>
        <a:ext cx="1549852" cy="962301"/>
      </dsp:txXfrm>
    </dsp:sp>
    <dsp:sp modelId="{E26D63C5-C7CB-E146-BC4C-0F938EA741E8}">
      <dsp:nvSpPr>
        <dsp:cNvPr id="0" name=""/>
        <dsp:cNvSpPr/>
      </dsp:nvSpPr>
      <dsp:spPr>
        <a:xfrm>
          <a:off x="5904600" y="3507956"/>
          <a:ext cx="1609730" cy="1022179"/>
        </a:xfrm>
        <a:prstGeom prst="roundRect">
          <a:avLst>
            <a:gd name="adj" fmla="val 10000"/>
          </a:avLst>
        </a:prstGeom>
        <a:solidFill>
          <a:schemeClr val="bg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DBAA8B-2EF3-2141-A0F2-CC44E4F2A2BB}">
      <dsp:nvSpPr>
        <dsp:cNvPr id="0" name=""/>
        <dsp:cNvSpPr/>
      </dsp:nvSpPr>
      <dsp:spPr>
        <a:xfrm>
          <a:off x="6083459" y="3677872"/>
          <a:ext cx="1609730" cy="1022179"/>
        </a:xfrm>
        <a:prstGeom prst="roundRect">
          <a:avLst>
            <a:gd name="adj" fmla="val 10000"/>
          </a:avLst>
        </a:prstGeom>
        <a:solidFill>
          <a:srgbClr val="F2F7FF">
            <a:alpha val="90000"/>
          </a:srgb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 dirty="0">
              <a:solidFill>
                <a:schemeClr val="accent2"/>
              </a:solidFill>
            </a:rPr>
            <a:t>Healthy, no </a:t>
          </a:r>
          <a:r>
            <a:rPr lang="en-US" sz="1200" kern="1200" noProof="0" dirty="0" err="1">
              <a:solidFill>
                <a:schemeClr val="accent2"/>
              </a:solidFill>
            </a:rPr>
            <a:t>diagn</a:t>
          </a:r>
          <a:r>
            <a:rPr lang="en-US" sz="1200" kern="1200" noProof="0" dirty="0">
              <a:solidFill>
                <a:schemeClr val="accent2"/>
              </a:solidFill>
            </a:rPr>
            <a:t>.</a:t>
          </a:r>
          <a:br>
            <a:rPr lang="en-US" sz="1600" kern="1200" noProof="0" dirty="0">
              <a:solidFill>
                <a:schemeClr val="accent2"/>
              </a:solidFill>
            </a:rPr>
          </a:br>
          <a:r>
            <a:rPr lang="en-US" sz="1600" kern="1200" noProof="0" dirty="0">
              <a:solidFill>
                <a:schemeClr val="accent2"/>
              </a:solidFill>
            </a:rPr>
            <a:t>9963</a:t>
          </a:r>
        </a:p>
      </dsp:txBody>
      <dsp:txXfrm>
        <a:off x="6113398" y="3707811"/>
        <a:ext cx="1549852" cy="9623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4" Type="http://schemas.openxmlformats.org/officeDocument/2006/relationships/image" Target="../media/image5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876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8927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algn="r"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02800"/>
            <a:ext cx="3087688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02800"/>
            <a:ext cx="308927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algn="r" defTabSz="97313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fld id="{4D6EC505-9C04-B948-9DA1-8F5EA2CA2EF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79917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algn="r"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Fare clic per modificare gli stili del testo dello schema</a:t>
            </a:r>
          </a:p>
          <a:p>
            <a:pPr lvl="1"/>
            <a:r>
              <a:rPr lang="en-US" noProof="0"/>
              <a:t>Secondo livello</a:t>
            </a:r>
          </a:p>
          <a:p>
            <a:pPr lvl="2"/>
            <a:r>
              <a:rPr lang="en-US" noProof="0"/>
              <a:t>Terzo livello</a:t>
            </a:r>
          </a:p>
          <a:p>
            <a:pPr lvl="3"/>
            <a:r>
              <a:rPr lang="en-US" noProof="0"/>
              <a:t>Quarto livello</a:t>
            </a:r>
          </a:p>
          <a:p>
            <a:pPr lvl="4"/>
            <a:r>
              <a:rPr lang="en-US" noProof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algn="r" defTabSz="992188">
              <a:defRPr sz="1300">
                <a:latin typeface="Times New Roman" pitchFamily="-109" charset="0"/>
              </a:defRPr>
            </a:lvl1pPr>
          </a:lstStyle>
          <a:p>
            <a:pPr>
              <a:defRPr/>
            </a:pPr>
            <a:fld id="{1F1D391E-6399-5548-B9FB-C795B6E7AFB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29477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EA6208-914F-DA44-9D55-CDEFF1D72A22}" type="slidenum">
              <a:rPr lang="it-IT">
                <a:latin typeface="Times New Roman" charset="0"/>
              </a:rPr>
              <a:pPr/>
              <a:t>1</a:t>
            </a:fld>
            <a:endParaRPr lang="it-IT">
              <a:latin typeface="Times New Roman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D323B7-4602-E947-9822-42F5540AD6BB}" type="slidenum">
              <a:rPr lang="it-IT">
                <a:latin typeface="Times New Roman" charset="0"/>
              </a:rPr>
              <a:pPr/>
              <a:t>4</a:t>
            </a:fld>
            <a:endParaRPr lang="it-IT">
              <a:latin typeface="Times New Roman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1D391E-6399-5548-B9FB-C795B6E7AFB7}" type="slidenum">
              <a:rPr lang="it-IT" smtClean="0"/>
              <a:pPr>
                <a:defRPr/>
              </a:pPr>
              <a:t>54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0633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DDC713F-A367-0842-9E64-C9EA5C1F45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7201" y="94042"/>
            <a:ext cx="957620" cy="95762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34C4D05-1C29-494F-8AD8-863EEE739F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909" y="94042"/>
            <a:ext cx="945221" cy="482064"/>
          </a:xfrm>
          <a:prstGeom prst="rect">
            <a:avLst/>
          </a:prstGeom>
        </p:spPr>
      </p:pic>
      <p:sp>
        <p:nvSpPr>
          <p:cNvPr id="8" name="Line 9">
            <a:extLst>
              <a:ext uri="{FF2B5EF4-FFF2-40B4-BE49-F238E27FC236}">
                <a16:creationId xmlns:a16="http://schemas.microsoft.com/office/drawing/2014/main" id="{D4CAD25C-431B-BD4B-98E7-E99D31633B7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58552"/>
            <a:ext cx="1725613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58552"/>
            <a:ext cx="3959225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58552"/>
            <a:ext cx="1905000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8FD9C-EA0C-3F49-9A58-87250842538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58552"/>
            <a:ext cx="1725613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58552"/>
            <a:ext cx="3959225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58552"/>
            <a:ext cx="1905000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3BC34-7ECD-9042-A5DD-AEC4CCC84F3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58552"/>
            <a:ext cx="1725613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58552"/>
            <a:ext cx="3959225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58552"/>
            <a:ext cx="1905000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B152F-84D7-8249-BE85-E08D7CAA87A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58552"/>
            <a:ext cx="1725613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58552"/>
            <a:ext cx="3959225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58552"/>
            <a:ext cx="1905000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17FBA-EA4B-D34A-A1B6-30C172E2949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58552"/>
            <a:ext cx="1725613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58552"/>
            <a:ext cx="3959225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58552"/>
            <a:ext cx="1905000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0F4BF-BC7E-2440-AFCA-46EEB88BA7F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58552"/>
            <a:ext cx="1725613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58552"/>
            <a:ext cx="3959225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58552"/>
            <a:ext cx="1905000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8ECA3-24A1-EE4F-92E2-D3896F93D4F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58552"/>
            <a:ext cx="1725613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58552"/>
            <a:ext cx="3959225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58552"/>
            <a:ext cx="1905000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2CE91-B109-2C44-AF89-62BFB519E49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58552"/>
            <a:ext cx="1725613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58552"/>
            <a:ext cx="3959225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58552"/>
            <a:ext cx="1905000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F0248-588F-A044-B86B-458B002A410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58552"/>
            <a:ext cx="1725613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58552"/>
            <a:ext cx="3959225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58552"/>
            <a:ext cx="1905000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0D52BF-3DA1-9D43-875D-94294066C4D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41300"/>
            <a:ext cx="1943100" cy="5854700"/>
          </a:xfrm>
        </p:spPr>
        <p:txBody>
          <a:bodyPr vert="eaVert"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241300"/>
            <a:ext cx="5678487" cy="5854700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58552"/>
            <a:ext cx="1725613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58552"/>
            <a:ext cx="3959225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58552"/>
            <a:ext cx="1905000" cy="2470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88DA3-FDCB-074E-ABEC-DD2BD0184F2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241300"/>
            <a:ext cx="73437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Fare </a:t>
            </a:r>
            <a:r>
              <a:rPr lang="en-US" dirty="0" err="1"/>
              <a:t>clic</a:t>
            </a:r>
            <a:r>
              <a:rPr lang="en-US" dirty="0"/>
              <a:t> per </a:t>
            </a:r>
            <a:r>
              <a:rPr lang="en-US" dirty="0" err="1"/>
              <a:t>modificare</a:t>
            </a:r>
            <a:r>
              <a:rPr lang="en-US" dirty="0"/>
              <a:t> lo stile del </a:t>
            </a:r>
            <a:r>
              <a:rPr lang="en-US" dirty="0" err="1"/>
              <a:t>titolo</a:t>
            </a:r>
            <a:r>
              <a:rPr lang="en-US" dirty="0"/>
              <a:t> </a:t>
            </a:r>
            <a:r>
              <a:rPr lang="en-US" dirty="0" err="1"/>
              <a:t>dello</a:t>
            </a:r>
            <a:r>
              <a:rPr lang="en-US" dirty="0"/>
              <a:t>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7"/>
            <a:ext cx="7772400" cy="5248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1EEEBD5A-29AA-7246-AB30-BCF2CB44DEE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4D4A799-3878-3D4F-B408-623AF43C364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A21F60DF-54C8-3544-8858-719624E0B42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9DF72770-B8C6-284D-AC73-608D473CC9E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F578B7FA-A12B-A54B-B4A6-8C90C8CE25B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472765" y="93185"/>
            <a:ext cx="551895" cy="55189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88833FAB-55B7-3F45-8797-D0CDD094533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481100" y="716586"/>
            <a:ext cx="544749" cy="27782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tif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tiff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tif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tif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2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4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765175"/>
            <a:ext cx="7770812" cy="2808288"/>
          </a:xfrm>
        </p:spPr>
        <p:txBody>
          <a:bodyPr/>
          <a:lstStyle/>
          <a:p>
            <a:pPr>
              <a:defRPr/>
            </a:pPr>
            <a:r>
              <a:rPr lang="en-US" dirty="0"/>
              <a:t>Statistical Methods</a:t>
            </a:r>
            <a:br>
              <a:rPr lang="en-US" dirty="0"/>
            </a:br>
            <a:r>
              <a:rPr lang="en-US" dirty="0"/>
              <a:t>for Data Analysis</a:t>
            </a:r>
            <a:br>
              <a:rPr lang="en-US" dirty="0"/>
            </a:br>
            <a:br>
              <a:rPr lang="en-US" dirty="0"/>
            </a:br>
            <a:r>
              <a:rPr lang="en-US" i="1" dirty="0"/>
              <a:t>the Bayesian approach</a:t>
            </a:r>
            <a:endParaRPr lang="en-US" i="1" dirty="0"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4149725"/>
            <a:ext cx="6481762" cy="172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>
                <a:ea typeface="ＭＳ Ｐゴシック" charset="-128"/>
                <a:cs typeface="ＭＳ Ｐゴシック" charset="-128"/>
              </a:rPr>
              <a:t>Luca Lista</a:t>
            </a:r>
          </a:p>
          <a:p>
            <a:pPr>
              <a:lnSpc>
                <a:spcPct val="90000"/>
              </a:lnSpc>
            </a:pPr>
            <a:endParaRPr lang="it-IT" sz="16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it-IT" sz="2800" i="1">
                <a:solidFill>
                  <a:srgbClr val="5F5F5F"/>
                </a:solidFill>
                <a:ea typeface="ＭＳ Ｐゴシック" charset="-128"/>
                <a:cs typeface="ＭＳ Ｐゴシック" charset="-128"/>
              </a:rPr>
              <a:t>INFN Napoli</a:t>
            </a:r>
          </a:p>
        </p:txBody>
      </p:sp>
    </p:spTree>
  </p:cSld>
  <p:clrMapOvr>
    <a:masterClrMapping/>
  </p:clrMapOvr>
  <p:transition advTm="704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1741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174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3BA83A9-145D-FB4F-90CE-4D2D7C16FCBB}" type="slidenum">
              <a:rPr lang="it-IT" smtClean="0">
                <a:latin typeface="Arial" charset="0"/>
              </a:rPr>
              <a:pPr/>
              <a:t>2</a:t>
            </a:fld>
            <a:endParaRPr lang="it-IT">
              <a:latin typeface="Arial" charset="0"/>
            </a:endParaRPr>
          </a:p>
        </p:txBody>
      </p:sp>
      <p:sp>
        <p:nvSpPr>
          <p:cNvPr id="1143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Contents</a:t>
            </a:r>
          </a:p>
        </p:txBody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Bayes theorem</a:t>
            </a:r>
          </a:p>
          <a:p>
            <a:r>
              <a:rPr lang="en-US">
                <a:ea typeface="ＭＳ Ｐゴシック" charset="-128"/>
                <a:cs typeface="ＭＳ Ｐゴシック" charset="-128"/>
              </a:rPr>
              <a:t>Bayesian probability</a:t>
            </a:r>
          </a:p>
          <a:p>
            <a:r>
              <a:rPr lang="en-US">
                <a:ea typeface="ＭＳ Ｐゴシック" charset="-128"/>
                <a:cs typeface="ＭＳ Ｐゴシック" charset="-128"/>
              </a:rPr>
              <a:t>Bayesian inference</a:t>
            </a:r>
          </a:p>
          <a:p>
            <a:endParaRPr lang="en-US">
              <a:ea typeface="ＭＳ Ｐゴシック" charset="-128"/>
              <a:cs typeface="ＭＳ Ｐゴシック" charset="-128"/>
            </a:endParaRPr>
          </a:p>
          <a:p>
            <a:endParaRPr lang="en-US">
              <a:ea typeface="ＭＳ Ｐゴシック" charset="-128"/>
              <a:cs typeface="ＭＳ Ｐゴシック" charset="-128"/>
            </a:endParaRPr>
          </a:p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184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D570E07-A693-F347-B7E4-3F067A55730C}" type="slidenum">
              <a:rPr lang="it-IT" smtClean="0">
                <a:latin typeface="Arial" charset="0"/>
              </a:rPr>
              <a:pPr/>
              <a:t>3</a:t>
            </a:fld>
            <a:endParaRPr lang="it-IT">
              <a:latin typeface="Arial" charset="0"/>
            </a:endParaRPr>
          </a:p>
        </p:txBody>
      </p:sp>
      <p:sp>
        <p:nvSpPr>
          <p:cNvPr id="101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Conditional probability</a:t>
            </a:r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Probability that the event A occurs given that B also occurs</a:t>
            </a:r>
          </a:p>
        </p:txBody>
      </p:sp>
      <p:pic>
        <p:nvPicPr>
          <p:cNvPr id="1843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2349500"/>
            <a:ext cx="36004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Oval 7"/>
          <p:cNvSpPr>
            <a:spLocks noChangeArrowheads="1"/>
          </p:cNvSpPr>
          <p:nvPr/>
        </p:nvSpPr>
        <p:spPr bwMode="auto">
          <a:xfrm>
            <a:off x="2843213" y="3571875"/>
            <a:ext cx="2089150" cy="2087563"/>
          </a:xfrm>
          <a:prstGeom prst="ellipse">
            <a:avLst/>
          </a:prstGeom>
          <a:solidFill>
            <a:schemeClr val="accent1">
              <a:alpha val="30196"/>
            </a:schemeClr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8441" name="Oval 8"/>
          <p:cNvSpPr>
            <a:spLocks noChangeArrowheads="1"/>
          </p:cNvSpPr>
          <p:nvPr/>
        </p:nvSpPr>
        <p:spPr bwMode="auto">
          <a:xfrm>
            <a:off x="4211638" y="3571875"/>
            <a:ext cx="2089150" cy="2089150"/>
          </a:xfrm>
          <a:prstGeom prst="ellipse">
            <a:avLst/>
          </a:prstGeom>
          <a:solidFill>
            <a:schemeClr val="accent2">
              <a:alpha val="30196"/>
            </a:scheme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8442" name="Text Box 9"/>
          <p:cNvSpPr txBox="1">
            <a:spLocks noChangeArrowheads="1"/>
          </p:cNvSpPr>
          <p:nvPr/>
        </p:nvSpPr>
        <p:spPr bwMode="auto">
          <a:xfrm>
            <a:off x="3132138" y="4265613"/>
            <a:ext cx="5508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00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18443" name="Text Box 10"/>
          <p:cNvSpPr txBox="1">
            <a:spLocks noChangeArrowheads="1"/>
          </p:cNvSpPr>
          <p:nvPr/>
        </p:nvSpPr>
        <p:spPr bwMode="auto">
          <a:xfrm>
            <a:off x="5364163" y="4265613"/>
            <a:ext cx="5222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000">
                <a:solidFill>
                  <a:schemeClr val="accent2"/>
                </a:solidFill>
              </a:rPr>
              <a:t>B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1945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423A1E-181F-CE41-992B-79B0305B8C16}" type="slidenum">
              <a:rPr lang="it-IT" smtClean="0">
                <a:latin typeface="Arial" charset="0"/>
              </a:rPr>
              <a:pPr/>
              <a:t>4</a:t>
            </a:fld>
            <a:endParaRPr lang="it-IT">
              <a:latin typeface="Arial" charset="0"/>
            </a:endParaRPr>
          </a:p>
        </p:txBody>
      </p:sp>
      <p:sp>
        <p:nvSpPr>
          <p:cNvPr id="101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Bayes theorem</a:t>
            </a:r>
          </a:p>
        </p:txBody>
      </p:sp>
      <p:sp>
        <p:nvSpPr>
          <p:cNvPr id="194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941888"/>
            <a:ext cx="7772400" cy="11541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P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A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)</a:t>
            </a:r>
            <a:r>
              <a:rPr lang="en-US">
                <a:ea typeface="ＭＳ Ｐゴシック" charset="-128"/>
                <a:cs typeface="ＭＳ Ｐゴシック" charset="-128"/>
              </a:rPr>
              <a:t> = </a:t>
            </a:r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prior</a:t>
            </a:r>
            <a:r>
              <a:rPr lang="en-US">
                <a:ea typeface="ＭＳ Ｐゴシック" charset="-128"/>
                <a:cs typeface="ＭＳ Ｐゴシック" charset="-128"/>
              </a:rPr>
              <a:t> probability</a:t>
            </a:r>
          </a:p>
          <a:p>
            <a:pPr>
              <a:lnSpc>
                <a:spcPct val="90000"/>
              </a:lnSpc>
            </a:pP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P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A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|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)</a:t>
            </a:r>
            <a:r>
              <a:rPr lang="en-US">
                <a:ea typeface="ＭＳ Ｐゴシック" charset="-128"/>
                <a:cs typeface="ＭＳ Ｐゴシック" charset="-128"/>
              </a:rPr>
              <a:t> = </a:t>
            </a:r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posterior</a:t>
            </a:r>
            <a:r>
              <a:rPr lang="en-US">
                <a:ea typeface="ＭＳ Ｐゴシック" charset="-128"/>
                <a:cs typeface="ＭＳ Ｐゴシック" charset="-128"/>
              </a:rPr>
              <a:t> probability</a:t>
            </a:r>
          </a:p>
        </p:txBody>
      </p:sp>
      <p:pic>
        <p:nvPicPr>
          <p:cNvPr id="1946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6725" y="1125538"/>
            <a:ext cx="194627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4" name="Text Box 5"/>
          <p:cNvSpPr txBox="1">
            <a:spLocks noChangeArrowheads="1"/>
          </p:cNvSpPr>
          <p:nvPr/>
        </p:nvSpPr>
        <p:spPr bwMode="auto">
          <a:xfrm>
            <a:off x="6877050" y="3225800"/>
            <a:ext cx="18875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Thomas Bayes (1702-1761)</a:t>
            </a:r>
          </a:p>
        </p:txBody>
      </p:sp>
      <p:pic>
        <p:nvPicPr>
          <p:cNvPr id="19465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1052513"/>
            <a:ext cx="295275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08400" y="1052513"/>
            <a:ext cx="295275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47813" y="2593975"/>
            <a:ext cx="4392612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8" name="AutoShape 9"/>
          <p:cNvSpPr>
            <a:spLocks noChangeArrowheads="1"/>
          </p:cNvSpPr>
          <p:nvPr/>
        </p:nvSpPr>
        <p:spPr bwMode="auto">
          <a:xfrm>
            <a:off x="3132138" y="2206625"/>
            <a:ext cx="1223962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>
              <a:alpha val="30196"/>
            </a:schemeClr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9469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87500" y="3656013"/>
            <a:ext cx="4313238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0" name="AutoShape 11"/>
          <p:cNvSpPr>
            <a:spLocks noChangeArrowheads="1"/>
          </p:cNvSpPr>
          <p:nvPr/>
        </p:nvSpPr>
        <p:spPr bwMode="auto">
          <a:xfrm>
            <a:off x="3132138" y="3070225"/>
            <a:ext cx="1223962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>
              <a:alpha val="30196"/>
            </a:schemeClr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9471" name="AutoShape 12"/>
          <p:cNvSpPr>
            <a:spLocks noChangeArrowheads="1"/>
          </p:cNvSpPr>
          <p:nvPr/>
        </p:nvSpPr>
        <p:spPr bwMode="auto">
          <a:xfrm>
            <a:off x="1404938" y="3573463"/>
            <a:ext cx="4679950" cy="1150937"/>
          </a:xfrm>
          <a:prstGeom prst="roundRect">
            <a:avLst>
              <a:gd name="adj" fmla="val 15176"/>
            </a:avLst>
          </a:prstGeom>
          <a:solidFill>
            <a:schemeClr val="accent1">
              <a:alpha val="30196"/>
            </a:schemeClr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9472" name="AutoShape 13"/>
          <p:cNvSpPr>
            <a:spLocks/>
          </p:cNvSpPr>
          <p:nvPr/>
        </p:nvSpPr>
        <p:spPr bwMode="auto">
          <a:xfrm rot="16200000" flipV="1">
            <a:off x="3491707" y="-1178719"/>
            <a:ext cx="217488" cy="6264275"/>
          </a:xfrm>
          <a:prstGeom prst="leftBrace">
            <a:avLst>
              <a:gd name="adj1" fmla="val 240024"/>
              <a:gd name="adj2" fmla="val 47514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1308100"/>
            <a:ext cx="6350000" cy="42418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Here it is!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B9110C-F7DF-CC4A-AC85-5D317F5155F5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  <p:sp>
        <p:nvSpPr>
          <p:cNvPr id="7" name="Rettangolo arrotondato 6"/>
          <p:cNvSpPr/>
          <p:nvPr/>
        </p:nvSpPr>
        <p:spPr bwMode="auto">
          <a:xfrm>
            <a:off x="1073844" y="1578215"/>
            <a:ext cx="3081460" cy="1176658"/>
          </a:xfrm>
          <a:prstGeom prst="round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Freccia giù 7"/>
          <p:cNvSpPr/>
          <p:nvPr/>
        </p:nvSpPr>
        <p:spPr bwMode="auto">
          <a:xfrm>
            <a:off x="2110335" y="977437"/>
            <a:ext cx="1008478" cy="600778"/>
          </a:xfrm>
          <a:prstGeom prst="downArrow">
            <a:avLst/>
          </a:prstGeom>
          <a:gradFill flip="none" rotWithShape="1">
            <a:gsLst>
              <a:gs pos="0">
                <a:schemeClr val="accent1"/>
              </a:gs>
              <a:gs pos="100000">
                <a:srgbClr val="FFFFFF"/>
              </a:gs>
            </a:gsLst>
            <a:lin ang="16200000" scaled="0"/>
            <a:tileRect/>
          </a:gra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5841296" y="5549900"/>
            <a:ext cx="20157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chemeClr val="bg2"/>
                </a:solidFill>
              </a:rPr>
              <a:t>The Big Bang </a:t>
            </a:r>
            <a:r>
              <a:rPr lang="de-DE" sz="1200" dirty="0" err="1">
                <a:solidFill>
                  <a:schemeClr val="bg2"/>
                </a:solidFill>
              </a:rPr>
              <a:t>Theory</a:t>
            </a:r>
            <a:r>
              <a:rPr lang="de-DE" sz="1200" dirty="0">
                <a:solidFill>
                  <a:schemeClr val="bg2"/>
                </a:solidFill>
              </a:rPr>
              <a:t> © CBS</a:t>
            </a:r>
            <a:endParaRPr lang="en-US" sz="12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68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Bayesian posterior probability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Bayes theorem allows to determine </a:t>
            </a:r>
            <a:r>
              <a:rPr lang="en-US" sz="2400" dirty="0">
                <a:solidFill>
                  <a:schemeClr val="accent2"/>
                </a:solidFill>
              </a:rPr>
              <a:t>probability about hypotheses or claims </a:t>
            </a:r>
            <a:r>
              <a:rPr lang="en-US" sz="2400" i="1" dirty="0">
                <a:solidFill>
                  <a:schemeClr val="accent2"/>
                </a:solidFill>
                <a:latin typeface="+mj-lt"/>
              </a:rPr>
              <a:t>H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that not related random variables, given an </a:t>
            </a:r>
            <a:r>
              <a:rPr lang="en-US" sz="2400" dirty="0">
                <a:solidFill>
                  <a:srgbClr val="3333CC"/>
                </a:solidFill>
              </a:rPr>
              <a:t>observation or evidence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E</a:t>
            </a:r>
            <a:r>
              <a:rPr lang="en-US" sz="2400" dirty="0"/>
              <a:t>: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H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) </a:t>
            </a:r>
            <a:r>
              <a:rPr lang="en-US" sz="2400" dirty="0"/>
              <a:t>= </a:t>
            </a:r>
            <a:r>
              <a:rPr lang="en-US" sz="2400" dirty="0">
                <a:solidFill>
                  <a:srgbClr val="3333CC"/>
                </a:solidFill>
              </a:rPr>
              <a:t>prior probability</a:t>
            </a:r>
          </a:p>
          <a:p>
            <a:r>
              <a:rPr lang="en-US" sz="24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H 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|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E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)</a:t>
            </a:r>
            <a:r>
              <a:rPr lang="en-US" sz="2400" dirty="0">
                <a:solidFill>
                  <a:srgbClr val="3333CC"/>
                </a:solidFill>
              </a:rPr>
              <a:t> </a:t>
            </a:r>
            <a:r>
              <a:rPr lang="en-US" sz="2400" dirty="0"/>
              <a:t>= </a:t>
            </a:r>
            <a:r>
              <a:rPr lang="en-US" sz="2400" dirty="0">
                <a:solidFill>
                  <a:srgbClr val="3333CC"/>
                </a:solidFill>
              </a:rPr>
              <a:t>posterior probability</a:t>
            </a:r>
            <a:r>
              <a:rPr lang="en-US" sz="2400" dirty="0"/>
              <a:t>, given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E</a:t>
            </a:r>
          </a:p>
          <a:p>
            <a:r>
              <a:rPr lang="en-US" sz="2400" dirty="0"/>
              <a:t>The Bayes rule allows to define a </a:t>
            </a:r>
            <a:r>
              <a:rPr lang="en-US" sz="2400" dirty="0">
                <a:solidFill>
                  <a:srgbClr val="3333CC"/>
                </a:solidFill>
              </a:rPr>
              <a:t>rational way </a:t>
            </a:r>
            <a:r>
              <a:rPr lang="en-US" sz="2400" dirty="0"/>
              <a:t>to modify one’s prior belief once some observation is known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07704" y="2420888"/>
            <a:ext cx="5040560" cy="115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642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150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E35B6F7-2717-E242-8881-AD86FFA20F6D}" type="slidenum">
              <a:rPr lang="it-IT" smtClean="0">
                <a:latin typeface="Arial" charset="0"/>
              </a:rPr>
              <a:pPr/>
              <a:t>7</a:t>
            </a:fld>
            <a:endParaRPr lang="it-IT">
              <a:latin typeface="Arial" charset="0"/>
            </a:endParaRPr>
          </a:p>
        </p:txBody>
      </p:sp>
      <p:sp>
        <p:nvSpPr>
          <p:cNvPr id="1051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Pictorial view of Bayes theorem (I)</a:t>
            </a:r>
          </a:p>
        </p:txBody>
      </p:sp>
      <p:pic>
        <p:nvPicPr>
          <p:cNvPr id="21510" name="Picture 4" descr="bayes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052513"/>
            <a:ext cx="2952750" cy="249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5" descr="bayes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4600" y="1268413"/>
            <a:ext cx="6413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6" descr="bayes-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04138" y="1416050"/>
            <a:ext cx="9382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7" descr="bayes-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72363" y="2528888"/>
            <a:ext cx="140017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8" descr="bayes-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80238" y="4149725"/>
            <a:ext cx="439737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5" name="Text Box 9"/>
          <p:cNvSpPr txBox="1">
            <a:spLocks noChangeArrowheads="1"/>
          </p:cNvSpPr>
          <p:nvPr/>
        </p:nvSpPr>
        <p:spPr bwMode="auto">
          <a:xfrm>
            <a:off x="1130300" y="1268413"/>
            <a:ext cx="488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rgbClr val="333399"/>
                </a:solidFill>
                <a:latin typeface="Arial" charset="0"/>
              </a:rPr>
              <a:t>A</a:t>
            </a:r>
          </a:p>
        </p:txBody>
      </p:sp>
      <p:sp>
        <p:nvSpPr>
          <p:cNvPr id="21516" name="Text Box 10"/>
          <p:cNvSpPr txBox="1">
            <a:spLocks noChangeArrowheads="1"/>
          </p:cNvSpPr>
          <p:nvPr/>
        </p:nvSpPr>
        <p:spPr bwMode="auto">
          <a:xfrm>
            <a:off x="2268538" y="1989138"/>
            <a:ext cx="488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rgbClr val="CC9900"/>
                </a:solidFill>
                <a:latin typeface="Arial" charset="0"/>
              </a:rPr>
              <a:t>B</a:t>
            </a:r>
          </a:p>
        </p:txBody>
      </p:sp>
      <p:sp>
        <p:nvSpPr>
          <p:cNvPr id="21517" name="Text Box 11"/>
          <p:cNvSpPr txBox="1">
            <a:spLocks noChangeArrowheads="1"/>
          </p:cNvSpPr>
          <p:nvPr/>
        </p:nvSpPr>
        <p:spPr bwMode="auto">
          <a:xfrm>
            <a:off x="2555875" y="1125538"/>
            <a:ext cx="6492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rgbClr val="CC0066"/>
                </a:solidFill>
                <a:latin typeface="Arial" charset="0"/>
                <a:sym typeface="Symbol" charset="2"/>
              </a:rPr>
              <a:t></a:t>
            </a:r>
          </a:p>
        </p:txBody>
      </p:sp>
      <p:pic>
        <p:nvPicPr>
          <p:cNvPr id="21518" name="Picture 12" descr="bayes-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75188" y="2528888"/>
            <a:ext cx="140017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9" name="Picture 13" descr="bayes-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13088" y="5232400"/>
            <a:ext cx="9382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0" name="Picture 14" descr="bayes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0225" y="5084763"/>
            <a:ext cx="6413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1" name="Picture 15" descr="bayes-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62325" y="4149725"/>
            <a:ext cx="439738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2" name="Text Box 16"/>
          <p:cNvSpPr txBox="1">
            <a:spLocks noChangeArrowheads="1"/>
          </p:cNvSpPr>
          <p:nvPr/>
        </p:nvSpPr>
        <p:spPr bwMode="auto">
          <a:xfrm>
            <a:off x="3492500" y="2060575"/>
            <a:ext cx="12747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i="1"/>
              <a:t>P</a:t>
            </a:r>
            <a:r>
              <a:rPr lang="en-US" sz="2800"/>
              <a:t>(</a:t>
            </a:r>
            <a:r>
              <a:rPr lang="en-US" sz="2800">
                <a:solidFill>
                  <a:schemeClr val="accent2"/>
                </a:solidFill>
              </a:rPr>
              <a:t>A</a:t>
            </a:r>
            <a:r>
              <a:rPr lang="en-US" sz="2800"/>
              <a:t>) = </a:t>
            </a:r>
          </a:p>
        </p:txBody>
      </p:sp>
      <p:sp>
        <p:nvSpPr>
          <p:cNvPr id="21523" name="Text Box 17"/>
          <p:cNvSpPr txBox="1">
            <a:spLocks noChangeArrowheads="1"/>
          </p:cNvSpPr>
          <p:nvPr/>
        </p:nvSpPr>
        <p:spPr bwMode="auto">
          <a:xfrm>
            <a:off x="6300788" y="2060575"/>
            <a:ext cx="1254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i="1"/>
              <a:t>P</a:t>
            </a:r>
            <a:r>
              <a:rPr lang="en-US" sz="2800"/>
              <a:t>(</a:t>
            </a:r>
            <a:r>
              <a:rPr lang="en-US" sz="2800">
                <a:solidFill>
                  <a:srgbClr val="CC9900"/>
                </a:solidFill>
              </a:rPr>
              <a:t>B</a:t>
            </a:r>
            <a:r>
              <a:rPr lang="en-US" sz="2800"/>
              <a:t>) = </a:t>
            </a:r>
          </a:p>
        </p:txBody>
      </p:sp>
      <p:sp>
        <p:nvSpPr>
          <p:cNvPr id="21524" name="Line 18"/>
          <p:cNvSpPr>
            <a:spLocks noChangeShapeType="1"/>
          </p:cNvSpPr>
          <p:nvPr/>
        </p:nvSpPr>
        <p:spPr bwMode="auto">
          <a:xfrm>
            <a:off x="4691063" y="2319338"/>
            <a:ext cx="1368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25" name="Line 19"/>
          <p:cNvSpPr>
            <a:spLocks noChangeShapeType="1"/>
          </p:cNvSpPr>
          <p:nvPr/>
        </p:nvSpPr>
        <p:spPr bwMode="auto">
          <a:xfrm>
            <a:off x="7488238" y="2319338"/>
            <a:ext cx="1368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26" name="Text Box 20"/>
          <p:cNvSpPr txBox="1">
            <a:spLocks noChangeArrowheads="1"/>
          </p:cNvSpPr>
          <p:nvPr/>
        </p:nvSpPr>
        <p:spPr bwMode="auto">
          <a:xfrm>
            <a:off x="1260475" y="4710113"/>
            <a:ext cx="15827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i="1"/>
              <a:t>P</a:t>
            </a:r>
            <a:r>
              <a:rPr lang="en-US" sz="2800"/>
              <a:t>(</a:t>
            </a:r>
            <a:r>
              <a:rPr lang="en-US" sz="2800">
                <a:solidFill>
                  <a:schemeClr val="accent2"/>
                </a:solidFill>
              </a:rPr>
              <a:t>A</a:t>
            </a:r>
            <a:r>
              <a:rPr lang="en-US" sz="2800"/>
              <a:t>|</a:t>
            </a:r>
            <a:r>
              <a:rPr lang="en-US" sz="2800">
                <a:solidFill>
                  <a:srgbClr val="CC9900"/>
                </a:solidFill>
              </a:rPr>
              <a:t>B</a:t>
            </a:r>
            <a:r>
              <a:rPr lang="en-US" sz="2800"/>
              <a:t>) = </a:t>
            </a:r>
          </a:p>
        </p:txBody>
      </p:sp>
      <p:sp>
        <p:nvSpPr>
          <p:cNvPr id="21527" name="Text Box 21"/>
          <p:cNvSpPr txBox="1">
            <a:spLocks noChangeArrowheads="1"/>
          </p:cNvSpPr>
          <p:nvPr/>
        </p:nvSpPr>
        <p:spPr bwMode="auto">
          <a:xfrm>
            <a:off x="4932363" y="4710113"/>
            <a:ext cx="15827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i="1"/>
              <a:t>P</a:t>
            </a:r>
            <a:r>
              <a:rPr lang="en-US" sz="2800"/>
              <a:t>(</a:t>
            </a:r>
            <a:r>
              <a:rPr lang="en-US" sz="2800">
                <a:solidFill>
                  <a:srgbClr val="CC9900"/>
                </a:solidFill>
              </a:rPr>
              <a:t>B</a:t>
            </a:r>
            <a:r>
              <a:rPr lang="en-US" sz="2800"/>
              <a:t>|</a:t>
            </a:r>
            <a:r>
              <a:rPr lang="en-US" sz="2800">
                <a:solidFill>
                  <a:schemeClr val="accent2"/>
                </a:solidFill>
              </a:rPr>
              <a:t>A</a:t>
            </a:r>
            <a:r>
              <a:rPr lang="en-US" sz="2800"/>
              <a:t>) = </a:t>
            </a:r>
          </a:p>
        </p:txBody>
      </p:sp>
      <p:sp>
        <p:nvSpPr>
          <p:cNvPr id="21528" name="Line 22"/>
          <p:cNvSpPr>
            <a:spLocks noChangeShapeType="1"/>
          </p:cNvSpPr>
          <p:nvPr/>
        </p:nvSpPr>
        <p:spPr bwMode="auto">
          <a:xfrm>
            <a:off x="2897188" y="4968875"/>
            <a:ext cx="1368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29" name="Line 23"/>
          <p:cNvSpPr>
            <a:spLocks noChangeShapeType="1"/>
          </p:cNvSpPr>
          <p:nvPr/>
        </p:nvSpPr>
        <p:spPr bwMode="auto">
          <a:xfrm>
            <a:off x="6516688" y="4968875"/>
            <a:ext cx="1368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30" name="Text Box 24"/>
          <p:cNvSpPr txBox="1">
            <a:spLocks noChangeArrowheads="1"/>
          </p:cNvSpPr>
          <p:nvPr/>
        </p:nvSpPr>
        <p:spPr bwMode="auto">
          <a:xfrm>
            <a:off x="323850" y="3644900"/>
            <a:ext cx="14636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bg2"/>
                </a:solidFill>
                <a:latin typeface="Arial" charset="0"/>
              </a:rPr>
              <a:t>From a drawing </a:t>
            </a:r>
            <a:br>
              <a:rPr lang="en-US" sz="1400">
                <a:solidFill>
                  <a:schemeClr val="bg2"/>
                </a:solidFill>
                <a:latin typeface="Arial" charset="0"/>
              </a:rPr>
            </a:br>
            <a:r>
              <a:rPr lang="en-US" sz="1400">
                <a:solidFill>
                  <a:schemeClr val="bg2"/>
                </a:solidFill>
                <a:latin typeface="Arial" charset="0"/>
              </a:rPr>
              <a:t>by B.Cousins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253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1E314F6-E1AE-D346-87B4-8610D5222682}" type="slidenum">
              <a:rPr lang="it-IT" smtClean="0">
                <a:latin typeface="Arial" charset="0"/>
              </a:rPr>
              <a:pPr/>
              <a:t>8</a:t>
            </a:fld>
            <a:endParaRPr lang="it-IT">
              <a:latin typeface="Arial" charset="0"/>
            </a:endParaRPr>
          </a:p>
        </p:txBody>
      </p:sp>
      <p:sp>
        <p:nvSpPr>
          <p:cNvPr id="1053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Pictorial view of Bayes theorem (II)</a:t>
            </a:r>
          </a:p>
        </p:txBody>
      </p:sp>
      <p:pic>
        <p:nvPicPr>
          <p:cNvPr id="22534" name="Picture 4" descr="bayes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3250" y="3573463"/>
            <a:ext cx="6413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5" descr="bayes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5613" y="1125538"/>
            <a:ext cx="9382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6" descr="bayes-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5425" y="2170113"/>
            <a:ext cx="140017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7" descr="bayes-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6188" y="3732213"/>
            <a:ext cx="439737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11" descr="bayes-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3838" y="4833938"/>
            <a:ext cx="140017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9" name="Picture 12" descr="bayes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6950" y="2439988"/>
            <a:ext cx="9382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0" name="Picture 13" descr="bayes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4588" y="4956175"/>
            <a:ext cx="6413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1" name="Picture 14" descr="bayes-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6188" y="1135063"/>
            <a:ext cx="439737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2" name="Text Box 15"/>
          <p:cNvSpPr txBox="1">
            <a:spLocks noChangeArrowheads="1"/>
          </p:cNvSpPr>
          <p:nvPr/>
        </p:nvSpPr>
        <p:spPr bwMode="auto">
          <a:xfrm>
            <a:off x="179388" y="4456113"/>
            <a:ext cx="17541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P</a:t>
            </a:r>
            <a:r>
              <a:rPr lang="en-US" sz="2000"/>
              <a:t>(</a:t>
            </a:r>
            <a:r>
              <a:rPr lang="en-US" sz="2000">
                <a:solidFill>
                  <a:srgbClr val="CC9900"/>
                </a:solidFill>
              </a:rPr>
              <a:t>B</a:t>
            </a:r>
            <a:r>
              <a:rPr lang="en-US" sz="2000"/>
              <a:t>|</a:t>
            </a:r>
            <a:r>
              <a:rPr lang="en-US" sz="2000">
                <a:solidFill>
                  <a:schemeClr val="accent2"/>
                </a:solidFill>
              </a:rPr>
              <a:t>A</a:t>
            </a:r>
            <a:r>
              <a:rPr lang="en-US" sz="2000"/>
              <a:t>) </a:t>
            </a:r>
            <a:r>
              <a:rPr lang="en-US" sz="2000" i="1"/>
              <a:t>P</a:t>
            </a:r>
            <a:r>
              <a:rPr lang="en-US" sz="2000"/>
              <a:t>(</a:t>
            </a:r>
            <a:r>
              <a:rPr lang="en-US" sz="2000">
                <a:solidFill>
                  <a:schemeClr val="accent2"/>
                </a:solidFill>
              </a:rPr>
              <a:t>A</a:t>
            </a:r>
            <a:r>
              <a:rPr lang="en-US" sz="2000"/>
              <a:t>) = </a:t>
            </a:r>
          </a:p>
        </p:txBody>
      </p:sp>
      <p:sp>
        <p:nvSpPr>
          <p:cNvPr id="22543" name="Text Box 16"/>
          <p:cNvSpPr txBox="1">
            <a:spLocks noChangeArrowheads="1"/>
          </p:cNvSpPr>
          <p:nvPr/>
        </p:nvSpPr>
        <p:spPr bwMode="auto">
          <a:xfrm>
            <a:off x="179388" y="1782763"/>
            <a:ext cx="1739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P</a:t>
            </a:r>
            <a:r>
              <a:rPr lang="en-US" sz="2000"/>
              <a:t>(</a:t>
            </a:r>
            <a:r>
              <a:rPr lang="en-US" sz="2000">
                <a:solidFill>
                  <a:schemeClr val="accent2"/>
                </a:solidFill>
              </a:rPr>
              <a:t>A</a:t>
            </a:r>
            <a:r>
              <a:rPr lang="en-US" sz="2000"/>
              <a:t>|</a:t>
            </a:r>
            <a:r>
              <a:rPr lang="en-US" sz="2000">
                <a:solidFill>
                  <a:srgbClr val="CC9900"/>
                </a:solidFill>
              </a:rPr>
              <a:t>B</a:t>
            </a:r>
            <a:r>
              <a:rPr lang="en-US" sz="2000"/>
              <a:t>) </a:t>
            </a:r>
            <a:r>
              <a:rPr lang="en-US" sz="2000" i="1"/>
              <a:t>P</a:t>
            </a:r>
            <a:r>
              <a:rPr lang="en-US" sz="2000"/>
              <a:t>(</a:t>
            </a:r>
            <a:r>
              <a:rPr lang="en-US" sz="2000">
                <a:solidFill>
                  <a:srgbClr val="CC9900"/>
                </a:solidFill>
              </a:rPr>
              <a:t>B</a:t>
            </a:r>
            <a:r>
              <a:rPr lang="en-US" sz="2000"/>
              <a:t>) = </a:t>
            </a:r>
          </a:p>
        </p:txBody>
      </p:sp>
      <p:sp>
        <p:nvSpPr>
          <p:cNvPr id="22544" name="Line 17"/>
          <p:cNvSpPr>
            <a:spLocks noChangeShapeType="1"/>
          </p:cNvSpPr>
          <p:nvPr/>
        </p:nvSpPr>
        <p:spPr bwMode="auto">
          <a:xfrm>
            <a:off x="4049713" y="4654550"/>
            <a:ext cx="1368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45" name="Line 18"/>
          <p:cNvSpPr>
            <a:spLocks noChangeShapeType="1"/>
          </p:cNvSpPr>
          <p:nvPr/>
        </p:nvSpPr>
        <p:spPr bwMode="auto">
          <a:xfrm>
            <a:off x="4051300" y="1981200"/>
            <a:ext cx="1368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46" name="Text Box 20"/>
          <p:cNvSpPr txBox="1">
            <a:spLocks noChangeArrowheads="1"/>
          </p:cNvSpPr>
          <p:nvPr/>
        </p:nvSpPr>
        <p:spPr bwMode="auto">
          <a:xfrm>
            <a:off x="7524750" y="4456113"/>
            <a:ext cx="1482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= P</a:t>
            </a:r>
            <a:r>
              <a:rPr lang="en-US" sz="2000"/>
              <a:t>(</a:t>
            </a:r>
            <a:r>
              <a:rPr lang="en-US" sz="2000">
                <a:solidFill>
                  <a:schemeClr val="accent2"/>
                </a:solidFill>
              </a:rPr>
              <a:t>A</a:t>
            </a:r>
            <a:r>
              <a:rPr lang="en-US" sz="2000"/>
              <a:t> </a:t>
            </a:r>
            <a:r>
              <a:rPr lang="en-US" sz="2000">
                <a:sym typeface="Symbol" charset="2"/>
              </a:rPr>
              <a:t> </a:t>
            </a:r>
            <a:r>
              <a:rPr lang="en-US" sz="2000">
                <a:solidFill>
                  <a:srgbClr val="CC9900"/>
                </a:solidFill>
              </a:rPr>
              <a:t>B</a:t>
            </a:r>
            <a:r>
              <a:rPr lang="en-US" sz="2000"/>
              <a:t>) </a:t>
            </a:r>
          </a:p>
        </p:txBody>
      </p:sp>
      <p:sp>
        <p:nvSpPr>
          <p:cNvPr id="22547" name="Line 21"/>
          <p:cNvSpPr>
            <a:spLocks noChangeShapeType="1"/>
          </p:cNvSpPr>
          <p:nvPr/>
        </p:nvSpPr>
        <p:spPr bwMode="auto">
          <a:xfrm>
            <a:off x="2052638" y="1981200"/>
            <a:ext cx="1368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48" name="Line 22"/>
          <p:cNvSpPr>
            <a:spLocks noChangeShapeType="1"/>
          </p:cNvSpPr>
          <p:nvPr/>
        </p:nvSpPr>
        <p:spPr bwMode="auto">
          <a:xfrm>
            <a:off x="2051050" y="4654550"/>
            <a:ext cx="1368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49" name="Text Box 24"/>
          <p:cNvSpPr txBox="1">
            <a:spLocks noChangeArrowheads="1"/>
          </p:cNvSpPr>
          <p:nvPr/>
        </p:nvSpPr>
        <p:spPr bwMode="auto">
          <a:xfrm>
            <a:off x="7524750" y="1782763"/>
            <a:ext cx="1482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= P</a:t>
            </a:r>
            <a:r>
              <a:rPr lang="en-US" sz="2000"/>
              <a:t>(</a:t>
            </a:r>
            <a:r>
              <a:rPr lang="en-US" sz="2000">
                <a:solidFill>
                  <a:schemeClr val="accent2"/>
                </a:solidFill>
              </a:rPr>
              <a:t>A</a:t>
            </a:r>
            <a:r>
              <a:rPr lang="en-US" sz="2000"/>
              <a:t> </a:t>
            </a:r>
            <a:r>
              <a:rPr lang="en-US" sz="2000">
                <a:sym typeface="Symbol" charset="2"/>
              </a:rPr>
              <a:t> </a:t>
            </a:r>
            <a:r>
              <a:rPr lang="en-US" sz="2000">
                <a:solidFill>
                  <a:srgbClr val="CC9900"/>
                </a:solidFill>
              </a:rPr>
              <a:t>B</a:t>
            </a:r>
            <a:r>
              <a:rPr lang="en-US" sz="2000"/>
              <a:t>) </a:t>
            </a:r>
          </a:p>
        </p:txBody>
      </p:sp>
      <p:pic>
        <p:nvPicPr>
          <p:cNvPr id="22550" name="Picture 25" descr="bayes-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19850" y="3730625"/>
            <a:ext cx="439738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1" name="Picture 26" descr="bayes-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425" y="4833938"/>
            <a:ext cx="140017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52" name="Line 27"/>
          <p:cNvSpPr>
            <a:spLocks noChangeShapeType="1"/>
          </p:cNvSpPr>
          <p:nvPr/>
        </p:nvSpPr>
        <p:spPr bwMode="auto">
          <a:xfrm>
            <a:off x="5956300" y="4654550"/>
            <a:ext cx="1368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53" name="Text Box 28"/>
          <p:cNvSpPr txBox="1">
            <a:spLocks noChangeArrowheads="1"/>
          </p:cNvSpPr>
          <p:nvPr/>
        </p:nvSpPr>
        <p:spPr bwMode="auto">
          <a:xfrm>
            <a:off x="5508625" y="4395788"/>
            <a:ext cx="384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/>
              <a:t>=</a:t>
            </a:r>
          </a:p>
        </p:txBody>
      </p:sp>
      <p:sp>
        <p:nvSpPr>
          <p:cNvPr id="22554" name="Text Box 29"/>
          <p:cNvSpPr txBox="1">
            <a:spLocks noChangeArrowheads="1"/>
          </p:cNvSpPr>
          <p:nvPr/>
        </p:nvSpPr>
        <p:spPr bwMode="auto">
          <a:xfrm>
            <a:off x="3402013" y="4238625"/>
            <a:ext cx="549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>
                <a:sym typeface="Symbol" charset="2"/>
              </a:rPr>
              <a:t></a:t>
            </a:r>
          </a:p>
        </p:txBody>
      </p:sp>
      <p:sp>
        <p:nvSpPr>
          <p:cNvPr id="22555" name="Text Box 30"/>
          <p:cNvSpPr txBox="1">
            <a:spLocks noChangeArrowheads="1"/>
          </p:cNvSpPr>
          <p:nvPr/>
        </p:nvSpPr>
        <p:spPr bwMode="auto">
          <a:xfrm>
            <a:off x="3402013" y="1565275"/>
            <a:ext cx="549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>
                <a:sym typeface="Symbol" charset="2"/>
              </a:rPr>
              <a:t></a:t>
            </a:r>
          </a:p>
        </p:txBody>
      </p:sp>
      <p:sp>
        <p:nvSpPr>
          <p:cNvPr id="22556" name="Text Box 31"/>
          <p:cNvSpPr txBox="1">
            <a:spLocks noChangeArrowheads="1"/>
          </p:cNvSpPr>
          <p:nvPr/>
        </p:nvSpPr>
        <p:spPr bwMode="auto">
          <a:xfrm>
            <a:off x="5508625" y="1722438"/>
            <a:ext cx="384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/>
              <a:t>=</a:t>
            </a:r>
          </a:p>
        </p:txBody>
      </p:sp>
      <p:pic>
        <p:nvPicPr>
          <p:cNvPr id="22557" name="Picture 32" descr="bayes-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1438" y="1135063"/>
            <a:ext cx="439737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8" name="Picture 33" descr="bayes-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425" y="2168525"/>
            <a:ext cx="140017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59" name="Line 34"/>
          <p:cNvSpPr>
            <a:spLocks noChangeShapeType="1"/>
          </p:cNvSpPr>
          <p:nvPr/>
        </p:nvSpPr>
        <p:spPr bwMode="auto">
          <a:xfrm>
            <a:off x="5956300" y="1981200"/>
            <a:ext cx="1368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Example (frequentist): </a:t>
            </a:r>
            <a:r>
              <a:rPr lang="en-US" sz="3600" dirty="0" err="1"/>
              <a:t>muon</a:t>
            </a:r>
            <a:r>
              <a:rPr lang="en-US" sz="3600" dirty="0"/>
              <a:t> fake rate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 detector identifies </a:t>
            </a:r>
            <a:r>
              <a:rPr lang="en-US" sz="2000" dirty="0" err="1">
                <a:solidFill>
                  <a:srgbClr val="FF0000"/>
                </a:solidFill>
              </a:rPr>
              <a:t>muons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with high efficiently, </a:t>
            </a:r>
            <a:r>
              <a:rPr lang="en-US" sz="2000" i="1" dirty="0" err="1">
                <a:solidFill>
                  <a:srgbClr val="FF0000"/>
                </a:solidFill>
                <a:latin typeface="+mj-lt"/>
              </a:rPr>
              <a:t>ε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 = 95%</a:t>
            </a:r>
          </a:p>
          <a:p>
            <a:r>
              <a:rPr lang="en-US" sz="2000" dirty="0"/>
              <a:t>A small fraction </a:t>
            </a:r>
            <a:r>
              <a:rPr lang="en-US" sz="2000" i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δ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= 5% </a:t>
            </a:r>
            <a:r>
              <a:rPr lang="en-US" sz="2000" dirty="0"/>
              <a:t>of </a:t>
            </a:r>
            <a:r>
              <a:rPr lang="en-US" sz="2000" dirty="0" err="1">
                <a:solidFill>
                  <a:srgbClr val="00664D"/>
                </a:solidFill>
              </a:rPr>
              <a:t>pions</a:t>
            </a:r>
            <a:r>
              <a:rPr lang="en-US" sz="2000" dirty="0">
                <a:solidFill>
                  <a:srgbClr val="00664D"/>
                </a:solidFill>
              </a:rPr>
              <a:t> </a:t>
            </a:r>
            <a:r>
              <a:rPr lang="en-US" sz="2000" dirty="0"/>
              <a:t>are incorrectly identified as </a:t>
            </a:r>
            <a:r>
              <a:rPr lang="en-US" sz="2000" dirty="0" err="1"/>
              <a:t>muons</a:t>
            </a:r>
            <a:r>
              <a:rPr lang="en-US" sz="2000" dirty="0"/>
              <a:t> (“fakes”)</a:t>
            </a:r>
          </a:p>
          <a:p>
            <a:r>
              <a:rPr lang="en-US" sz="2000" dirty="0">
                <a:solidFill>
                  <a:srgbClr val="2D2DB9"/>
                </a:solidFill>
              </a:rPr>
              <a:t>If a particle is identified as a </a:t>
            </a:r>
            <a:r>
              <a:rPr lang="en-US" sz="2000" dirty="0" err="1">
                <a:solidFill>
                  <a:srgbClr val="FF0000"/>
                </a:solidFill>
              </a:rPr>
              <a:t>muon</a:t>
            </a:r>
            <a:r>
              <a:rPr lang="en-US" sz="2000" dirty="0">
                <a:solidFill>
                  <a:srgbClr val="2D2DB9"/>
                </a:solidFill>
              </a:rPr>
              <a:t>, what is the probability it is really a </a:t>
            </a:r>
            <a:r>
              <a:rPr lang="en-US" sz="2000" dirty="0" err="1">
                <a:solidFill>
                  <a:srgbClr val="FF0000"/>
                </a:solidFill>
              </a:rPr>
              <a:t>muon</a:t>
            </a:r>
            <a:r>
              <a:rPr lang="en-US" sz="2000" dirty="0">
                <a:solidFill>
                  <a:srgbClr val="2D2DB9"/>
                </a:solidFill>
              </a:rPr>
              <a:t>?</a:t>
            </a:r>
          </a:p>
          <a:p>
            <a:pPr lvl="1"/>
            <a:r>
              <a:rPr lang="en-US" sz="1800" dirty="0">
                <a:solidFill>
                  <a:srgbClr val="800000"/>
                </a:solidFill>
              </a:rPr>
              <a:t>The answer also depends on the composition of the sample!</a:t>
            </a:r>
          </a:p>
          <a:p>
            <a:pPr lvl="1"/>
            <a:r>
              <a:rPr lang="en-US" sz="1800" dirty="0"/>
              <a:t>i.e.: the fraction of </a:t>
            </a:r>
            <a:r>
              <a:rPr lang="en-US" sz="1800" dirty="0" err="1">
                <a:solidFill>
                  <a:srgbClr val="FF0000"/>
                </a:solidFill>
              </a:rPr>
              <a:t>muons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and </a:t>
            </a:r>
            <a:r>
              <a:rPr lang="en-US" sz="1800" dirty="0" err="1">
                <a:solidFill>
                  <a:schemeClr val="accent1">
                    <a:lumMod val="50000"/>
                  </a:schemeClr>
                </a:solidFill>
              </a:rPr>
              <a:t>pions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800" dirty="0"/>
              <a:t>in the overall sample</a:t>
            </a:r>
          </a:p>
          <a:p>
            <a:pPr lvl="1"/>
            <a:endParaRPr lang="en-US" sz="1800" dirty="0"/>
          </a:p>
          <a:p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895442"/>
            <a:ext cx="4759825" cy="2427511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5796136" y="4221088"/>
            <a:ext cx="3240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This example is usually presented as an epidemiology case. 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Naïve answers about fake positive probability are often wrong! </a:t>
            </a:r>
          </a:p>
        </p:txBody>
      </p:sp>
    </p:spTree>
    <p:extLst>
      <p:ext uri="{BB962C8B-B14F-4D97-AF65-F5344CB8AC3E}">
        <p14:creationId xmlns:p14="http://schemas.microsoft.com/office/powerpoint/2010/main" val="482384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Fakes and Bayes theorem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Using Bayes theorem:</a:t>
            </a:r>
          </a:p>
          <a:p>
            <a:pPr lvl="1"/>
            <a:r>
              <a:rPr lang="en-US" sz="2000" i="1" dirty="0">
                <a:solidFill>
                  <a:schemeClr val="accent2"/>
                </a:solidFill>
                <a:latin typeface="+mj-lt"/>
              </a:rPr>
              <a:t>P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μ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|+) = 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P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(+|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μ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) 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P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μ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) / 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P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(+)</a:t>
            </a:r>
          </a:p>
          <a:p>
            <a:r>
              <a:rPr lang="en-US" sz="2400" dirty="0"/>
              <a:t>Where our inputs are:</a:t>
            </a:r>
          </a:p>
          <a:p>
            <a:pPr lvl="1"/>
            <a:r>
              <a:rPr lang="en-US" sz="20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(+|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μ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) = </a:t>
            </a:r>
            <a:r>
              <a:rPr lang="en-US" sz="2000" dirty="0" err="1">
                <a:solidFill>
                  <a:srgbClr val="FF0000"/>
                </a:solidFill>
                <a:latin typeface="+mj-lt"/>
              </a:rPr>
              <a:t>ε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 = 0.95</a:t>
            </a:r>
            <a:r>
              <a:rPr lang="en-US" sz="2000" dirty="0"/>
              <a:t>,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(+|</a:t>
            </a:r>
            <a:r>
              <a:rPr lang="en-US" sz="2000" dirty="0">
                <a:solidFill>
                  <a:srgbClr val="008000"/>
                </a:solidFill>
                <a:latin typeface="+mj-lt"/>
              </a:rPr>
              <a:t>π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) = </a:t>
            </a:r>
            <a:r>
              <a:rPr lang="en-US" sz="2000" i="1" dirty="0" err="1">
                <a:solidFill>
                  <a:srgbClr val="008000"/>
                </a:solidFill>
                <a:latin typeface="+mj-lt"/>
              </a:rPr>
              <a:t>δ</a:t>
            </a:r>
            <a:r>
              <a:rPr lang="en-US" sz="2000" dirty="0">
                <a:solidFill>
                  <a:srgbClr val="008000"/>
                </a:solidFill>
                <a:latin typeface="+mj-lt"/>
              </a:rPr>
              <a:t> = 0.05</a:t>
            </a:r>
          </a:p>
          <a:p>
            <a:r>
              <a:rPr lang="en-US" sz="2400" dirty="0"/>
              <a:t>We can decompose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(+)</a:t>
            </a:r>
            <a:r>
              <a:rPr lang="en-US" sz="2400" dirty="0"/>
              <a:t> as:</a:t>
            </a:r>
          </a:p>
          <a:p>
            <a:pPr lvl="1"/>
            <a:r>
              <a:rPr lang="en-US" sz="20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(+) =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(+|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μ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)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μ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) +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(+|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π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)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2000" dirty="0">
                <a:solidFill>
                  <a:srgbClr val="00664D"/>
                </a:solidFill>
                <a:latin typeface="+mj-lt"/>
              </a:rPr>
              <a:t>π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)</a:t>
            </a:r>
          </a:p>
          <a:p>
            <a:r>
              <a:rPr lang="en-US" sz="2400" dirty="0"/>
              <a:t>Putting all together:</a:t>
            </a:r>
          </a:p>
          <a:p>
            <a:pPr lvl="1"/>
            <a:r>
              <a:rPr lang="en-US" sz="20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μ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|+) = </a:t>
            </a:r>
            <a:r>
              <a:rPr lang="en-US" sz="2000" i="1" dirty="0" err="1">
                <a:solidFill>
                  <a:srgbClr val="FF0000"/>
                </a:solidFill>
                <a:latin typeface="+mj-lt"/>
              </a:rPr>
              <a:t>ε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μ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) / (</a:t>
            </a:r>
            <a:r>
              <a:rPr lang="en-US" sz="2000" i="1" dirty="0" err="1">
                <a:solidFill>
                  <a:srgbClr val="FF0000"/>
                </a:solidFill>
                <a:latin typeface="+mj-lt"/>
              </a:rPr>
              <a:t>ε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μ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) + </a:t>
            </a:r>
            <a:r>
              <a:rPr lang="en-US" sz="2000" i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δ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2000" dirty="0">
                <a:solidFill>
                  <a:srgbClr val="00664D"/>
                </a:solidFill>
                <a:latin typeface="+mj-lt"/>
              </a:rPr>
              <a:t>π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))</a:t>
            </a:r>
          </a:p>
          <a:p>
            <a:r>
              <a:rPr lang="en-US" sz="2400" dirty="0"/>
              <a:t>Assume we have a sample made of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μ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)=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4%</a:t>
            </a:r>
            <a:r>
              <a:rPr lang="en-US" sz="2400" dirty="0"/>
              <a:t> </a:t>
            </a:r>
            <a:r>
              <a:rPr lang="en-US" sz="2400" dirty="0" err="1"/>
              <a:t>muons</a:t>
            </a:r>
            <a:r>
              <a:rPr lang="en-US" sz="2400" dirty="0"/>
              <a:t> and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2400" dirty="0">
                <a:solidFill>
                  <a:srgbClr val="00664D"/>
                </a:solidFill>
                <a:latin typeface="+mj-lt"/>
              </a:rPr>
              <a:t>π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)=</a:t>
            </a:r>
            <a:r>
              <a:rPr lang="en-US" sz="2400" dirty="0">
                <a:solidFill>
                  <a:srgbClr val="00664D"/>
                </a:solidFill>
                <a:latin typeface="+mj-lt"/>
              </a:rPr>
              <a:t>96%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 </a:t>
            </a:r>
            <a:r>
              <a:rPr lang="en-US" sz="2400" dirty="0" err="1"/>
              <a:t>pions</a:t>
            </a:r>
            <a:r>
              <a:rPr lang="en-US" sz="2400" dirty="0"/>
              <a:t>, we have:</a:t>
            </a:r>
          </a:p>
          <a:p>
            <a:pPr lvl="1"/>
            <a:r>
              <a:rPr lang="en-US" sz="20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μ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|+) = 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0.95 × 0.04 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/ (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0.95 × 0.04 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+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0.05 × 0.96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) </a:t>
            </a:r>
            <a:r>
              <a:rPr lang="en-US" sz="2000" dirty="0">
                <a:solidFill>
                  <a:srgbClr val="3333CC"/>
                </a:solidFill>
                <a:latin typeface="ＭＳ ゴシック"/>
                <a:ea typeface="ＭＳ ゴシック"/>
                <a:cs typeface="ＭＳ ゴシック"/>
              </a:rPr>
              <a:t>≅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0.44</a:t>
            </a:r>
          </a:p>
          <a:p>
            <a:r>
              <a:rPr lang="en-US" sz="2400" dirty="0"/>
              <a:t>Even if the selection efficiency is very high, the low sample purity makes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μ</a:t>
            </a:r>
            <a:r>
              <a:rPr lang="en-US" sz="2400" dirty="0">
                <a:solidFill>
                  <a:srgbClr val="3333CC"/>
                </a:solidFill>
                <a:latin typeface="+mj-lt"/>
              </a:rPr>
              <a:t>|+) </a:t>
            </a:r>
            <a:r>
              <a:rPr lang="en-US" sz="2400" dirty="0">
                <a:solidFill>
                  <a:srgbClr val="000000"/>
                </a:solidFill>
              </a:rPr>
              <a:t>lower than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50%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</a:p>
          <a:p>
            <a:pPr lvl="1"/>
            <a:endParaRPr lang="en-US" sz="2000" dirty="0"/>
          </a:p>
          <a:p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  <p:pic>
        <p:nvPicPr>
          <p:cNvPr id="7" name="Immagine 6" descr="total-prob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991" y="1076145"/>
            <a:ext cx="2572977" cy="2136535"/>
          </a:xfrm>
          <a:prstGeom prst="rect">
            <a:avLst/>
          </a:prstGeom>
        </p:spPr>
      </p:pic>
      <p:cxnSp>
        <p:nvCxnSpPr>
          <p:cNvPr id="8" name="Connettore 2 7"/>
          <p:cNvCxnSpPr/>
          <p:nvPr/>
        </p:nvCxnSpPr>
        <p:spPr bwMode="auto">
          <a:xfrm flipH="1" flipV="1">
            <a:off x="4953707" y="3393250"/>
            <a:ext cx="1386262" cy="14542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pic>
        <p:nvPicPr>
          <p:cNvPr id="12" name="Immagine 11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43545" y="3230431"/>
            <a:ext cx="2423535" cy="638786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7236296" y="3954542"/>
            <a:ext cx="16599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2"/>
                </a:solidFill>
              </a:rPr>
              <a:t>E</a:t>
            </a:r>
            <a:r>
              <a:rPr lang="en-US" baseline="-25000" dirty="0">
                <a:solidFill>
                  <a:schemeClr val="accent2"/>
                </a:solidFill>
              </a:rPr>
              <a:t>0</a:t>
            </a:r>
            <a:r>
              <a:rPr lang="en-US" dirty="0">
                <a:solidFill>
                  <a:schemeClr val="accent2"/>
                </a:solidFill>
              </a:rPr>
              <a:t> = ‘+’, </a:t>
            </a:r>
            <a:r>
              <a:rPr lang="en-US" i="1" dirty="0">
                <a:solidFill>
                  <a:schemeClr val="accent2"/>
                </a:solidFill>
              </a:rPr>
              <a:t>A</a:t>
            </a:r>
            <a:r>
              <a:rPr lang="en-US" i="1" baseline="-25000" dirty="0">
                <a:solidFill>
                  <a:schemeClr val="accent2"/>
                </a:solidFill>
              </a:rPr>
              <a:t>i</a:t>
            </a:r>
            <a:r>
              <a:rPr lang="en-US" baseline="-25000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= </a:t>
            </a:r>
            <a:r>
              <a:rPr lang="en-US" dirty="0">
                <a:solidFill>
                  <a:srgbClr val="FF0000"/>
                </a:solidFill>
              </a:rPr>
              <a:t>μ</a:t>
            </a:r>
            <a:r>
              <a:rPr lang="en-US" dirty="0">
                <a:solidFill>
                  <a:srgbClr val="3333CC"/>
                </a:solidFill>
              </a:rPr>
              <a:t>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π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  </a:t>
            </a:r>
          </a:p>
        </p:txBody>
      </p:sp>
      <p:cxnSp>
        <p:nvCxnSpPr>
          <p:cNvPr id="11" name="Connettore 2 10"/>
          <p:cNvCxnSpPr>
            <a:stCxn id="9" idx="0"/>
          </p:cNvCxnSpPr>
          <p:nvPr/>
        </p:nvCxnSpPr>
        <p:spPr bwMode="auto">
          <a:xfrm flipV="1">
            <a:off x="8066278" y="3708242"/>
            <a:ext cx="0" cy="2463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16" name="CasellaDiTesto 15"/>
          <p:cNvSpPr txBox="1"/>
          <p:nvPr/>
        </p:nvSpPr>
        <p:spPr>
          <a:xfrm>
            <a:off x="5111770" y="975422"/>
            <a:ext cx="124992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Law of total probability</a:t>
            </a:r>
          </a:p>
        </p:txBody>
      </p:sp>
      <p:sp>
        <p:nvSpPr>
          <p:cNvPr id="17" name="CasellaDiTesto 16"/>
          <p:cNvSpPr txBox="1"/>
          <p:nvPr/>
        </p:nvSpPr>
        <p:spPr>
          <a:xfrm rot="349468">
            <a:off x="5088447" y="3491780"/>
            <a:ext cx="1249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normalization</a:t>
            </a:r>
            <a:b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term</a:t>
            </a:r>
          </a:p>
        </p:txBody>
      </p:sp>
      <p:cxnSp>
        <p:nvCxnSpPr>
          <p:cNvPr id="14" name="Connettore 2 13"/>
          <p:cNvCxnSpPr/>
          <p:nvPr/>
        </p:nvCxnSpPr>
        <p:spPr bwMode="auto">
          <a:xfrm flipH="1" flipV="1">
            <a:off x="4551945" y="1769748"/>
            <a:ext cx="1386262" cy="14542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15" name="CasellaDiTesto 14"/>
          <p:cNvSpPr txBox="1"/>
          <p:nvPr/>
        </p:nvSpPr>
        <p:spPr>
          <a:xfrm rot="349468">
            <a:off x="4686685" y="1868278"/>
            <a:ext cx="1249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+ denotes a positive id</a:t>
            </a:r>
          </a:p>
        </p:txBody>
      </p:sp>
    </p:spTree>
    <p:extLst>
      <p:ext uri="{BB962C8B-B14F-4D97-AF65-F5344CB8AC3E}">
        <p14:creationId xmlns:p14="http://schemas.microsoft.com/office/powerpoint/2010/main" val="690667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any </a:t>
            </a:r>
            <a:r>
              <a:rPr lang="en-US" dirty="0" err="1"/>
              <a:t>muon</a:t>
            </a:r>
            <a:r>
              <a:rPr lang="en-US" dirty="0"/>
              <a:t> id. information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  <p:grpSp>
        <p:nvGrpSpPr>
          <p:cNvPr id="12" name="Gruppo 11"/>
          <p:cNvGrpSpPr/>
          <p:nvPr/>
        </p:nvGrpSpPr>
        <p:grpSpPr>
          <a:xfrm>
            <a:off x="2627784" y="1789575"/>
            <a:ext cx="4320456" cy="4320000"/>
            <a:chOff x="2339752" y="1772816"/>
            <a:chExt cx="4320456" cy="4320000"/>
          </a:xfrm>
        </p:grpSpPr>
        <p:sp>
          <p:nvSpPr>
            <p:cNvPr id="8" name="Rettangolo 7"/>
            <p:cNvSpPr/>
            <p:nvPr/>
          </p:nvSpPr>
          <p:spPr bwMode="auto">
            <a:xfrm>
              <a:off x="2339752" y="1772816"/>
              <a:ext cx="4320456" cy="172800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" name="Rettangolo 9"/>
            <p:cNvSpPr/>
            <p:nvPr/>
          </p:nvSpPr>
          <p:spPr bwMode="auto">
            <a:xfrm>
              <a:off x="2339752" y="1945616"/>
              <a:ext cx="4320000" cy="41472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13" name="AutoShape 31"/>
          <p:cNvSpPr>
            <a:spLocks/>
          </p:cNvSpPr>
          <p:nvPr/>
        </p:nvSpPr>
        <p:spPr bwMode="auto">
          <a:xfrm>
            <a:off x="2339082" y="1789575"/>
            <a:ext cx="216694" cy="172800"/>
          </a:xfrm>
          <a:prstGeom prst="leftBrace">
            <a:avLst>
              <a:gd name="adj1" fmla="val 50000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" name="CasellaDiTesto 13"/>
          <p:cNvSpPr txBox="1"/>
          <p:nvPr/>
        </p:nvSpPr>
        <p:spPr>
          <a:xfrm>
            <a:off x="323528" y="1700808"/>
            <a:ext cx="1767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+mn-lt"/>
              </a:rPr>
              <a:t>Muons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: </a:t>
            </a:r>
            <a:r>
              <a:rPr lang="en-US" i="1" dirty="0">
                <a:solidFill>
                  <a:schemeClr val="accent2"/>
                </a:solidFill>
                <a:latin typeface="+mj-lt"/>
              </a:rPr>
              <a:t>P</a:t>
            </a:r>
            <a:r>
              <a:rPr lang="en-US" dirty="0">
                <a:solidFill>
                  <a:schemeClr val="accent2"/>
                </a:solidFill>
                <a:latin typeface="+mj-lt"/>
              </a:rPr>
              <a:t>(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μ</a:t>
            </a:r>
            <a:r>
              <a:rPr lang="en-US" dirty="0">
                <a:solidFill>
                  <a:srgbClr val="3333CC"/>
                </a:solidFill>
                <a:latin typeface="+mj-lt"/>
              </a:rPr>
              <a:t>)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dirty="0">
                <a:solidFill>
                  <a:srgbClr val="3333CC"/>
                </a:solidFill>
                <a:latin typeface="+mj-lt"/>
              </a:rPr>
              <a:t>=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4%</a:t>
            </a:r>
          </a:p>
        </p:txBody>
      </p:sp>
      <p:sp>
        <p:nvSpPr>
          <p:cNvPr id="15" name="AutoShape 31"/>
          <p:cNvSpPr>
            <a:spLocks/>
          </p:cNvSpPr>
          <p:nvPr/>
        </p:nvSpPr>
        <p:spPr bwMode="auto">
          <a:xfrm>
            <a:off x="2267744" y="1962375"/>
            <a:ext cx="288032" cy="4147200"/>
          </a:xfrm>
          <a:prstGeom prst="leftBrace">
            <a:avLst>
              <a:gd name="adj1" fmla="val 50000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CasellaDiTesto 15"/>
          <p:cNvSpPr txBox="1"/>
          <p:nvPr/>
        </p:nvSpPr>
        <p:spPr>
          <a:xfrm>
            <a:off x="323528" y="3861048"/>
            <a:ext cx="176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Pions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 </a:t>
            </a:r>
            <a:r>
              <a:rPr lang="en-US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π</a:t>
            </a:r>
            <a:r>
              <a:rPr lang="en-US" dirty="0">
                <a:solidFill>
                  <a:srgbClr val="3333CC"/>
                </a:solidFill>
                <a:latin typeface="+mj-lt"/>
              </a:rPr>
              <a:t>) =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96%</a:t>
            </a:r>
          </a:p>
        </p:txBody>
      </p:sp>
      <p:sp>
        <p:nvSpPr>
          <p:cNvPr id="17" name="AutoShape 31"/>
          <p:cNvSpPr>
            <a:spLocks/>
          </p:cNvSpPr>
          <p:nvPr/>
        </p:nvSpPr>
        <p:spPr bwMode="auto">
          <a:xfrm flipH="1">
            <a:off x="7017006" y="1789575"/>
            <a:ext cx="288032" cy="4314350"/>
          </a:xfrm>
          <a:prstGeom prst="leftBrace">
            <a:avLst>
              <a:gd name="adj1" fmla="val 50000"/>
              <a:gd name="adj2" fmla="val 50000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8" name="CasellaDiTesto 17"/>
          <p:cNvSpPr txBox="1"/>
          <p:nvPr/>
        </p:nvSpPr>
        <p:spPr>
          <a:xfrm>
            <a:off x="7379413" y="3654362"/>
            <a:ext cx="1297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6"/>
                </a:solidFill>
                <a:latin typeface="+mn-lt"/>
              </a:rPr>
              <a:t>All particles:</a:t>
            </a:r>
            <a:br>
              <a:rPr lang="en-US">
                <a:solidFill>
                  <a:schemeClr val="accent6"/>
                </a:solidFill>
                <a:latin typeface="+mn-lt"/>
              </a:rPr>
            </a:br>
            <a:r>
              <a:rPr lang="en-US" i="1">
                <a:solidFill>
                  <a:schemeClr val="accent6"/>
                </a:solidFill>
                <a:latin typeface="+mj-lt"/>
              </a:rPr>
              <a:t>P</a:t>
            </a:r>
            <a:r>
              <a:rPr lang="en-US">
                <a:solidFill>
                  <a:schemeClr val="accent6"/>
                </a:solidFill>
                <a:latin typeface="+mj-lt"/>
              </a:rPr>
              <a:t>(</a:t>
            </a:r>
            <a:r>
              <a:rPr lang="en-US" dirty="0" err="1">
                <a:solidFill>
                  <a:schemeClr val="accent6"/>
                </a:solidFill>
                <a:latin typeface="+mj-lt"/>
              </a:rPr>
              <a:t>Ω</a:t>
            </a:r>
            <a:r>
              <a:rPr lang="en-US" dirty="0">
                <a:solidFill>
                  <a:schemeClr val="accent6"/>
                </a:solidFill>
                <a:latin typeface="+mj-lt"/>
              </a:rPr>
              <a:t>) = 100%</a:t>
            </a:r>
          </a:p>
        </p:txBody>
      </p:sp>
    </p:spTree>
    <p:extLst>
      <p:ext uri="{BB962C8B-B14F-4D97-AF65-F5344CB8AC3E}">
        <p14:creationId xmlns:p14="http://schemas.microsoft.com/office/powerpoint/2010/main" val="891442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the </a:t>
            </a:r>
            <a:r>
              <a:rPr lang="en-US" dirty="0" err="1"/>
              <a:t>muon</a:t>
            </a:r>
            <a:r>
              <a:rPr lang="en-US" dirty="0"/>
              <a:t> id. measurement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  <p:grpSp>
        <p:nvGrpSpPr>
          <p:cNvPr id="12" name="Gruppo 11"/>
          <p:cNvGrpSpPr/>
          <p:nvPr/>
        </p:nvGrpSpPr>
        <p:grpSpPr>
          <a:xfrm>
            <a:off x="2627784" y="1789575"/>
            <a:ext cx="4320456" cy="4320000"/>
            <a:chOff x="2339752" y="1772816"/>
            <a:chExt cx="4320456" cy="4320000"/>
          </a:xfrm>
        </p:grpSpPr>
        <p:sp>
          <p:nvSpPr>
            <p:cNvPr id="8" name="Rettangolo 7"/>
            <p:cNvSpPr/>
            <p:nvPr/>
          </p:nvSpPr>
          <p:spPr bwMode="auto">
            <a:xfrm>
              <a:off x="2339752" y="1772816"/>
              <a:ext cx="4104000" cy="172800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9" name="Rettangolo 8"/>
            <p:cNvSpPr/>
            <p:nvPr/>
          </p:nvSpPr>
          <p:spPr bwMode="auto">
            <a:xfrm>
              <a:off x="6444208" y="1772816"/>
              <a:ext cx="216000" cy="172800"/>
            </a:xfrm>
            <a:prstGeom prst="rect">
              <a:avLst/>
            </a:prstGeom>
            <a:solidFill>
              <a:srgbClr val="FF9999"/>
            </a:solidFill>
            <a:ln w="1905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" name="Rettangolo 9"/>
            <p:cNvSpPr/>
            <p:nvPr/>
          </p:nvSpPr>
          <p:spPr bwMode="auto">
            <a:xfrm>
              <a:off x="2339752" y="1945616"/>
              <a:ext cx="216000" cy="41472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1" name="Rettangolo 10"/>
            <p:cNvSpPr/>
            <p:nvPr/>
          </p:nvSpPr>
          <p:spPr bwMode="auto">
            <a:xfrm>
              <a:off x="2555752" y="1945616"/>
              <a:ext cx="4104000" cy="41472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13" name="AutoShape 31"/>
          <p:cNvSpPr>
            <a:spLocks/>
          </p:cNvSpPr>
          <p:nvPr/>
        </p:nvSpPr>
        <p:spPr bwMode="auto">
          <a:xfrm>
            <a:off x="2339082" y="1789575"/>
            <a:ext cx="216694" cy="172800"/>
          </a:xfrm>
          <a:prstGeom prst="leftBrace">
            <a:avLst>
              <a:gd name="adj1" fmla="val 50000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" name="CasellaDiTesto 13"/>
          <p:cNvSpPr txBox="1"/>
          <p:nvPr/>
        </p:nvSpPr>
        <p:spPr>
          <a:xfrm>
            <a:off x="323528" y="1700808"/>
            <a:ext cx="1767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+mn-lt"/>
              </a:rPr>
              <a:t>Muons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: </a:t>
            </a:r>
            <a:r>
              <a:rPr lang="en-US" i="1" dirty="0">
                <a:solidFill>
                  <a:schemeClr val="accent2"/>
                </a:solidFill>
                <a:latin typeface="+mj-lt"/>
              </a:rPr>
              <a:t>P</a:t>
            </a:r>
            <a:r>
              <a:rPr lang="en-US" dirty="0">
                <a:solidFill>
                  <a:schemeClr val="accent2"/>
                </a:solidFill>
                <a:latin typeface="+mj-lt"/>
              </a:rPr>
              <a:t>(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μ</a:t>
            </a:r>
            <a:r>
              <a:rPr lang="en-US" dirty="0">
                <a:solidFill>
                  <a:srgbClr val="3333CC"/>
                </a:solidFill>
                <a:latin typeface="+mj-lt"/>
              </a:rPr>
              <a:t>)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dirty="0">
                <a:solidFill>
                  <a:srgbClr val="3333CC"/>
                </a:solidFill>
                <a:latin typeface="+mj-lt"/>
              </a:rPr>
              <a:t>=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4%</a:t>
            </a:r>
          </a:p>
        </p:txBody>
      </p:sp>
      <p:sp>
        <p:nvSpPr>
          <p:cNvPr id="15" name="AutoShape 31"/>
          <p:cNvSpPr>
            <a:spLocks/>
          </p:cNvSpPr>
          <p:nvPr/>
        </p:nvSpPr>
        <p:spPr bwMode="auto">
          <a:xfrm>
            <a:off x="2267744" y="1962375"/>
            <a:ext cx="288032" cy="4147200"/>
          </a:xfrm>
          <a:prstGeom prst="leftBrace">
            <a:avLst>
              <a:gd name="adj1" fmla="val 50000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CasellaDiTesto 15"/>
          <p:cNvSpPr txBox="1"/>
          <p:nvPr/>
        </p:nvSpPr>
        <p:spPr>
          <a:xfrm>
            <a:off x="323528" y="3861048"/>
            <a:ext cx="176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Pions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 </a:t>
            </a:r>
            <a:r>
              <a:rPr lang="en-US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π</a:t>
            </a:r>
            <a:r>
              <a:rPr lang="en-US" dirty="0">
                <a:solidFill>
                  <a:srgbClr val="3333CC"/>
                </a:solidFill>
                <a:latin typeface="+mj-lt"/>
              </a:rPr>
              <a:t>) =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96%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352800" y="1159608"/>
            <a:ext cx="1627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33CC"/>
                </a:solidFill>
              </a:rPr>
              <a:t>P</a:t>
            </a:r>
            <a:r>
              <a:rPr lang="en-US" dirty="0">
                <a:solidFill>
                  <a:srgbClr val="3333CC"/>
                </a:solidFill>
              </a:rPr>
              <a:t>(+|</a:t>
            </a:r>
            <a:r>
              <a:rPr lang="en-US" dirty="0">
                <a:solidFill>
                  <a:srgbClr val="FF0000"/>
                </a:solidFill>
              </a:rPr>
              <a:t>μ</a:t>
            </a:r>
            <a:r>
              <a:rPr lang="en-US" dirty="0">
                <a:solidFill>
                  <a:srgbClr val="3333CC"/>
                </a:solidFill>
              </a:rPr>
              <a:t>) = </a:t>
            </a:r>
            <a:r>
              <a:rPr lang="en-US" i="1" dirty="0" err="1">
                <a:solidFill>
                  <a:srgbClr val="FF0000"/>
                </a:solidFill>
              </a:rPr>
              <a:t>ε</a:t>
            </a:r>
            <a:r>
              <a:rPr lang="en-US" dirty="0">
                <a:solidFill>
                  <a:srgbClr val="3333CC"/>
                </a:solidFill>
              </a:rPr>
              <a:t> = </a:t>
            </a:r>
            <a:r>
              <a:rPr lang="en-US" dirty="0">
                <a:solidFill>
                  <a:srgbClr val="FF0000"/>
                </a:solidFill>
              </a:rPr>
              <a:t>95%</a:t>
            </a:r>
          </a:p>
        </p:txBody>
      </p:sp>
      <p:cxnSp>
        <p:nvCxnSpPr>
          <p:cNvPr id="18" name="Connettore 2 17"/>
          <p:cNvCxnSpPr/>
          <p:nvPr/>
        </p:nvCxnSpPr>
        <p:spPr bwMode="auto">
          <a:xfrm>
            <a:off x="4001125" y="1484784"/>
            <a:ext cx="53911" cy="41867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23" name="CasellaDiTesto 22"/>
          <p:cNvSpPr txBox="1"/>
          <p:nvPr/>
        </p:nvSpPr>
        <p:spPr>
          <a:xfrm>
            <a:off x="6155671" y="1133706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33CC"/>
                </a:solidFill>
              </a:rPr>
              <a:t>P</a:t>
            </a:r>
            <a:r>
              <a:rPr lang="en-US" dirty="0">
                <a:solidFill>
                  <a:srgbClr val="3333CC"/>
                </a:solidFill>
              </a:rPr>
              <a:t>(−|</a:t>
            </a:r>
            <a:r>
              <a:rPr lang="en-US" dirty="0">
                <a:solidFill>
                  <a:srgbClr val="FF0000"/>
                </a:solidFill>
              </a:rPr>
              <a:t>μ</a:t>
            </a:r>
            <a:r>
              <a:rPr lang="en-US" dirty="0">
                <a:solidFill>
                  <a:srgbClr val="3333CC"/>
                </a:solidFill>
              </a:rPr>
              <a:t>) = </a:t>
            </a:r>
            <a:r>
              <a:rPr lang="en-US" dirty="0">
                <a:solidFill>
                  <a:srgbClr val="FF0000"/>
                </a:solidFill>
              </a:rPr>
              <a:t>1 − </a:t>
            </a:r>
            <a:r>
              <a:rPr lang="en-US" i="1" dirty="0" err="1">
                <a:solidFill>
                  <a:srgbClr val="FF0000"/>
                </a:solidFill>
              </a:rPr>
              <a:t>ε</a:t>
            </a:r>
            <a:r>
              <a:rPr lang="en-US" dirty="0">
                <a:solidFill>
                  <a:srgbClr val="3333CC"/>
                </a:solidFill>
              </a:rPr>
              <a:t> = </a:t>
            </a:r>
            <a:r>
              <a:rPr lang="en-US" dirty="0">
                <a:solidFill>
                  <a:srgbClr val="FF0000"/>
                </a:solidFill>
              </a:rPr>
              <a:t>5%</a:t>
            </a:r>
          </a:p>
        </p:txBody>
      </p:sp>
      <p:cxnSp>
        <p:nvCxnSpPr>
          <p:cNvPr id="24" name="Connettore 2 23"/>
          <p:cNvCxnSpPr>
            <a:endCxn id="9" idx="0"/>
          </p:cNvCxnSpPr>
          <p:nvPr/>
        </p:nvCxnSpPr>
        <p:spPr bwMode="auto">
          <a:xfrm>
            <a:off x="6803996" y="1458882"/>
            <a:ext cx="36244" cy="33069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262699"/>
            </a:solidFill>
            <a:prstDash val="sysDash"/>
            <a:round/>
            <a:headEnd type="none" w="med" len="med"/>
            <a:tailEnd type="triangle" w="med" len="lg"/>
          </a:ln>
          <a:effectLst/>
        </p:spPr>
      </p:cxnSp>
      <p:sp>
        <p:nvSpPr>
          <p:cNvPr id="25" name="CasellaDiTesto 24"/>
          <p:cNvSpPr txBox="1"/>
          <p:nvPr/>
        </p:nvSpPr>
        <p:spPr>
          <a:xfrm>
            <a:off x="7366572" y="4797152"/>
            <a:ext cx="18870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33CC"/>
                </a:solidFill>
              </a:rPr>
              <a:t>P</a:t>
            </a:r>
            <a:r>
              <a:rPr lang="en-US" dirty="0">
                <a:solidFill>
                  <a:srgbClr val="3333CC"/>
                </a:solidFill>
              </a:rPr>
              <a:t>(−|</a:t>
            </a:r>
            <a:r>
              <a:rPr lang="en-US" dirty="0">
                <a:solidFill>
                  <a:srgbClr val="00664D"/>
                </a:solidFill>
              </a:rPr>
              <a:t>π</a:t>
            </a:r>
            <a:r>
              <a:rPr lang="en-US" dirty="0">
                <a:solidFill>
                  <a:srgbClr val="3333CC"/>
                </a:solidFill>
              </a:rPr>
              <a:t>) =1 − </a:t>
            </a:r>
            <a:r>
              <a:rPr lang="en-US" i="1" dirty="0" err="1">
                <a:solidFill>
                  <a:schemeClr val="accent1">
                    <a:lumMod val="50000"/>
                  </a:schemeClr>
                </a:solidFill>
              </a:rPr>
              <a:t>δ</a:t>
            </a:r>
            <a:r>
              <a:rPr lang="en-US" dirty="0">
                <a:solidFill>
                  <a:srgbClr val="3333CC"/>
                </a:solidFill>
              </a:rPr>
              <a:t> =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95%</a:t>
            </a:r>
          </a:p>
        </p:txBody>
      </p:sp>
      <p:cxnSp>
        <p:nvCxnSpPr>
          <p:cNvPr id="26" name="Connettore 2 25"/>
          <p:cNvCxnSpPr>
            <a:stCxn id="25" idx="1"/>
          </p:cNvCxnSpPr>
          <p:nvPr/>
        </p:nvCxnSpPr>
        <p:spPr bwMode="auto">
          <a:xfrm flipH="1" flipV="1">
            <a:off x="6553202" y="4869161"/>
            <a:ext cx="813370" cy="9726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262699"/>
            </a:solidFill>
            <a:prstDash val="sysDash"/>
            <a:round/>
            <a:headEnd type="none" w="med" len="med"/>
            <a:tailEnd type="triangle" w="med" len="lg"/>
          </a:ln>
          <a:effectLst/>
        </p:spPr>
      </p:cxnSp>
      <p:sp>
        <p:nvSpPr>
          <p:cNvPr id="29" name="CasellaDiTesto 28"/>
          <p:cNvSpPr txBox="1"/>
          <p:nvPr/>
        </p:nvSpPr>
        <p:spPr>
          <a:xfrm>
            <a:off x="3491880" y="3645024"/>
            <a:ext cx="15288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33CC"/>
                </a:solidFill>
              </a:rPr>
              <a:t>P</a:t>
            </a:r>
            <a:r>
              <a:rPr lang="en-US" dirty="0">
                <a:solidFill>
                  <a:srgbClr val="3333CC"/>
                </a:solidFill>
              </a:rPr>
              <a:t>(+|</a:t>
            </a:r>
            <a:r>
              <a:rPr lang="en-US" dirty="0">
                <a:solidFill>
                  <a:srgbClr val="00664D"/>
                </a:solidFill>
              </a:rPr>
              <a:t>π</a:t>
            </a:r>
            <a:r>
              <a:rPr lang="en-US" dirty="0">
                <a:solidFill>
                  <a:srgbClr val="3333CC"/>
                </a:solidFill>
              </a:rPr>
              <a:t>) = </a:t>
            </a:r>
            <a:r>
              <a:rPr lang="en-US" i="1" dirty="0" err="1">
                <a:solidFill>
                  <a:schemeClr val="accent1">
                    <a:lumMod val="50000"/>
                  </a:schemeClr>
                </a:solidFill>
              </a:rPr>
              <a:t>δ</a:t>
            </a:r>
            <a:r>
              <a:rPr lang="en-US" dirty="0">
                <a:solidFill>
                  <a:srgbClr val="3333CC"/>
                </a:solidFill>
              </a:rPr>
              <a:t> =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5%</a:t>
            </a:r>
          </a:p>
        </p:txBody>
      </p:sp>
      <p:cxnSp>
        <p:nvCxnSpPr>
          <p:cNvPr id="30" name="Connettore 2 29"/>
          <p:cNvCxnSpPr>
            <a:stCxn id="29" idx="1"/>
          </p:cNvCxnSpPr>
          <p:nvPr/>
        </p:nvCxnSpPr>
        <p:spPr bwMode="auto">
          <a:xfrm flipH="1" flipV="1">
            <a:off x="2678510" y="3717033"/>
            <a:ext cx="813370" cy="9726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262699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31" name="CasellaDiTesto 30"/>
          <p:cNvSpPr txBox="1"/>
          <p:nvPr/>
        </p:nvSpPr>
        <p:spPr>
          <a:xfrm>
            <a:off x="2053257" y="926687"/>
            <a:ext cx="1196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333CC"/>
                </a:solidFill>
              </a:rPr>
              <a:t>P(+) = 8.6% </a:t>
            </a:r>
          </a:p>
        </p:txBody>
      </p:sp>
      <p:cxnSp>
        <p:nvCxnSpPr>
          <p:cNvPr id="32" name="Connettore 2 31"/>
          <p:cNvCxnSpPr>
            <a:stCxn id="31" idx="2"/>
          </p:cNvCxnSpPr>
          <p:nvPr/>
        </p:nvCxnSpPr>
        <p:spPr bwMode="auto">
          <a:xfrm>
            <a:off x="2651688" y="1265241"/>
            <a:ext cx="480152" cy="61073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cxnSp>
        <p:nvCxnSpPr>
          <p:cNvPr id="35" name="Connettore 2 34"/>
          <p:cNvCxnSpPr>
            <a:stCxn id="31" idx="2"/>
          </p:cNvCxnSpPr>
          <p:nvPr/>
        </p:nvCxnSpPr>
        <p:spPr bwMode="auto">
          <a:xfrm>
            <a:off x="2651688" y="1265241"/>
            <a:ext cx="120112" cy="95086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39" name="CasellaDiTesto 38"/>
          <p:cNvSpPr txBox="1"/>
          <p:nvPr/>
        </p:nvSpPr>
        <p:spPr>
          <a:xfrm>
            <a:off x="7594674" y="1877552"/>
            <a:ext cx="12994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P(−) = 91.4% </a:t>
            </a:r>
          </a:p>
        </p:txBody>
      </p:sp>
      <p:cxnSp>
        <p:nvCxnSpPr>
          <p:cNvPr id="40" name="Connettore 2 39"/>
          <p:cNvCxnSpPr>
            <a:stCxn id="39" idx="1"/>
            <a:endCxn id="9" idx="3"/>
          </p:cNvCxnSpPr>
          <p:nvPr/>
        </p:nvCxnSpPr>
        <p:spPr bwMode="auto">
          <a:xfrm flipH="1" flipV="1">
            <a:off x="6948240" y="1875975"/>
            <a:ext cx="646434" cy="1708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262699"/>
            </a:solidFill>
            <a:prstDash val="sysDash"/>
            <a:round/>
            <a:headEnd type="none" w="med" len="med"/>
            <a:tailEnd type="triangle" w="med" len="lg"/>
          </a:ln>
          <a:effectLst/>
        </p:spPr>
      </p:cxnSp>
      <p:cxnSp>
        <p:nvCxnSpPr>
          <p:cNvPr id="41" name="Connettore 2 40"/>
          <p:cNvCxnSpPr>
            <a:stCxn id="39" idx="1"/>
          </p:cNvCxnSpPr>
          <p:nvPr/>
        </p:nvCxnSpPr>
        <p:spPr bwMode="auto">
          <a:xfrm flipH="1">
            <a:off x="6553200" y="2046829"/>
            <a:ext cx="1041474" cy="66209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262699"/>
            </a:solidFill>
            <a:prstDash val="sysDash"/>
            <a:round/>
            <a:headEnd type="none" w="med" len="med"/>
            <a:tailEnd type="triangle" w="med" len="lg"/>
          </a:ln>
          <a:effectLst/>
        </p:spPr>
      </p:cxn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3541" y="5135706"/>
            <a:ext cx="3119659" cy="67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68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3072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307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45A21C1-79B4-944C-8A9F-FF22B7C01BAB}" type="slidenum">
              <a:rPr lang="it-IT" smtClean="0">
                <a:latin typeface="Arial" charset="0"/>
              </a:rPr>
              <a:pPr/>
              <a:t>13</a:t>
            </a:fld>
            <a:endParaRPr lang="it-IT">
              <a:latin typeface="Arial" charset="0"/>
            </a:endParaRPr>
          </a:p>
        </p:txBody>
      </p:sp>
      <p:sp>
        <p:nvSpPr>
          <p:cNvPr id="106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Prob. ratios and prob. inversion</a:t>
            </a:r>
          </a:p>
        </p:txBody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Another convenient way to re-state the Bayes posterior is through ratios:</a:t>
            </a:r>
          </a:p>
          <a:p>
            <a:endParaRPr lang="en-US">
              <a:ea typeface="ＭＳ Ｐゴシック" charset="-128"/>
              <a:cs typeface="ＭＳ Ｐゴシック" charset="-128"/>
            </a:endParaRPr>
          </a:p>
          <a:p>
            <a:endParaRPr lang="en-US">
              <a:ea typeface="ＭＳ Ｐゴシック" charset="-128"/>
              <a:cs typeface="ＭＳ Ｐゴシック" charset="-128"/>
            </a:endParaRPr>
          </a:p>
          <a:p>
            <a:endParaRPr lang="en-US">
              <a:ea typeface="ＭＳ Ｐゴシック" charset="-128"/>
              <a:cs typeface="ＭＳ Ｐゴシック" charset="-128"/>
            </a:endParaRPr>
          </a:p>
          <a:p>
            <a:r>
              <a:rPr lang="en-US">
                <a:ea typeface="ＭＳ Ｐゴシック" charset="-128"/>
                <a:cs typeface="ＭＳ Ｐゴシック" charset="-128"/>
              </a:rPr>
              <a:t>No need to consider all possible hypotheses (not known in all cases)</a:t>
            </a:r>
          </a:p>
          <a:p>
            <a:r>
              <a:rPr lang="en-US">
                <a:ea typeface="ＭＳ Ｐゴシック" charset="-128"/>
                <a:cs typeface="ＭＳ Ｐゴシック" charset="-128"/>
              </a:rPr>
              <a:t>Clear how the ratio of priors plays a role</a:t>
            </a:r>
          </a:p>
        </p:txBody>
      </p:sp>
      <p:pic>
        <p:nvPicPr>
          <p:cNvPr id="3072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2420938"/>
            <a:ext cx="55530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8849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355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5D1EE38-129C-9E4F-A7BC-A0728C454224}" type="slidenum">
              <a:rPr lang="it-IT" smtClean="0">
                <a:latin typeface="Arial" charset="0"/>
              </a:rPr>
              <a:pPr/>
              <a:t>14</a:t>
            </a:fld>
            <a:endParaRPr lang="it-IT">
              <a:latin typeface="Arial" charset="0"/>
            </a:endParaRPr>
          </a:p>
        </p:txBody>
      </p:sp>
      <p:sp>
        <p:nvSpPr>
          <p:cNvPr id="102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An example from epidemiology</a:t>
            </a:r>
          </a:p>
        </p:txBody>
      </p:sp>
      <p:sp>
        <p:nvSpPr>
          <p:cNvPr id="235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>
                <a:ea typeface="ＭＳ Ｐゴシック" charset="-128"/>
                <a:cs typeface="ＭＳ Ｐゴシック" charset="-128"/>
              </a:rPr>
              <a:t>A person received a diagnosis of a serious illness (say H1N1, or worse…)</a:t>
            </a:r>
          </a:p>
          <a:p>
            <a:r>
              <a:rPr lang="en-US" sz="2800" dirty="0">
                <a:ea typeface="ＭＳ Ｐゴシック" charset="-128"/>
                <a:cs typeface="ＭＳ Ｐゴシック" charset="-128"/>
              </a:rPr>
              <a:t>The probability to detect positively a ill person is </a:t>
            </a:r>
            <a:r>
              <a:rPr lang="en-US" sz="2800" dirty="0">
                <a:ea typeface="Arial" charset="0"/>
                <a:cs typeface="Arial" charset="0"/>
              </a:rPr>
              <a:t>~100%</a:t>
            </a:r>
          </a:p>
          <a:p>
            <a:r>
              <a:rPr lang="en-US" sz="2800" dirty="0">
                <a:ea typeface="Arial" charset="0"/>
                <a:cs typeface="Arial" charset="0"/>
              </a:rPr>
              <a:t>The probability to give a positive result on a healthy person is 0.2%</a:t>
            </a:r>
          </a:p>
          <a:p>
            <a:endParaRPr lang="en-US" sz="2800" dirty="0">
              <a:ea typeface="Arial" charset="0"/>
              <a:cs typeface="Arial" charset="0"/>
            </a:endParaRPr>
          </a:p>
          <a:p>
            <a:r>
              <a:rPr lang="en-US" sz="2800" dirty="0">
                <a:solidFill>
                  <a:schemeClr val="accent2"/>
                </a:solidFill>
                <a:ea typeface="Arial" charset="0"/>
                <a:cs typeface="Arial" charset="0"/>
              </a:rPr>
              <a:t>What is the probability that the person is really ill? </a:t>
            </a:r>
          </a:p>
          <a:p>
            <a:r>
              <a:rPr lang="en-US" sz="2800" dirty="0">
                <a:solidFill>
                  <a:schemeClr val="accent2"/>
                </a:solidFill>
                <a:ea typeface="Arial" charset="0"/>
                <a:cs typeface="Arial" charset="0"/>
              </a:rPr>
              <a:t>Is 99.8% a reasonable answer?</a:t>
            </a:r>
            <a:endParaRPr lang="en-US" sz="2800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9" name="Text Box 4"/>
          <p:cNvSpPr txBox="1">
            <a:spLocks noChangeArrowheads="1"/>
          </p:cNvSpPr>
          <p:nvPr/>
        </p:nvSpPr>
        <p:spPr bwMode="auto">
          <a:xfrm>
            <a:off x="5031558" y="5849791"/>
            <a:ext cx="38274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Arial" charset="0"/>
              </a:rPr>
              <a:t>G. Cowan, Statistical data analysis 1998,</a:t>
            </a:r>
          </a:p>
          <a:p>
            <a:r>
              <a:rPr lang="en-US" sz="1400" dirty="0">
                <a:solidFill>
                  <a:schemeClr val="bg2"/>
                </a:solidFill>
                <a:latin typeface="Arial" charset="0"/>
              </a:rPr>
              <a:t>G. </a:t>
            </a:r>
            <a:r>
              <a:rPr lang="en-US" sz="1400" dirty="0" err="1">
                <a:solidFill>
                  <a:schemeClr val="bg2"/>
                </a:solidFill>
                <a:latin typeface="Arial" charset="0"/>
              </a:rPr>
              <a:t>D'Agostini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, CERN Academic Training, 2005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6ACB9F-39BB-5344-B610-4C2F2A85C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241300"/>
            <a:ext cx="7343775" cy="633413"/>
          </a:xfrm>
        </p:spPr>
        <p:txBody>
          <a:bodyPr/>
          <a:lstStyle/>
          <a:p>
            <a:r>
              <a:rPr lang="en-US"/>
              <a:t>Hypothetical population</a:t>
            </a:r>
          </a:p>
        </p:txBody>
      </p:sp>
      <p:graphicFrame>
        <p:nvGraphicFramePr>
          <p:cNvPr id="7" name="Segnaposto contenuto 6">
            <a:extLst>
              <a:ext uri="{FF2B5EF4-FFF2-40B4-BE49-F238E27FC236}">
                <a16:creationId xmlns:a16="http://schemas.microsoft.com/office/drawing/2014/main" id="{3661C6C2-FFFB-3443-9708-5BB7E14EC0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5022610"/>
              </p:ext>
            </p:extLst>
          </p:nvPr>
        </p:nvGraphicFramePr>
        <p:xfrm>
          <a:off x="684213" y="907454"/>
          <a:ext cx="7695445" cy="5227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55865D7-AC88-6A41-AA55-E5DDF860B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776C76-07AB-4A4F-850D-1556CE9C7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ED9694-9DFA-FA4E-BB41-0F1B9176A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98FD9C-EA0C-3F49-9A58-872508425388}" type="slidenum">
              <a:rPr lang="it-IT" smtClean="0"/>
              <a:pPr>
                <a:defRPr/>
              </a:pPr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8467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457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519ABC4-18BB-D041-A9E6-D148FF2F21D2}" type="slidenum">
              <a:rPr lang="it-IT" smtClean="0">
                <a:latin typeface="Arial" charset="0"/>
              </a:rPr>
              <a:pPr/>
              <a:t>16</a:t>
            </a:fld>
            <a:endParaRPr lang="it-IT">
              <a:latin typeface="Arial" charset="0"/>
            </a:endParaRPr>
          </a:p>
        </p:txBody>
      </p:sp>
      <p:sp>
        <p:nvSpPr>
          <p:cNvPr id="1030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Conditional probability</a:t>
            </a:r>
          </a:p>
        </p:txBody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Probability to be really ill = </a:t>
            </a:r>
            <a:br>
              <a:rPr lang="en-US" sz="2400">
                <a:ea typeface="ＭＳ Ｐゴシック" charset="-128"/>
                <a:cs typeface="ＭＳ Ｐゴシック" charset="-128"/>
              </a:rPr>
            </a:br>
            <a:r>
              <a:rPr lang="en-US" sz="2400">
                <a:ea typeface="ＭＳ Ｐゴシック" charset="-128"/>
                <a:cs typeface="ＭＳ Ｐゴシック" charset="-128"/>
              </a:rPr>
              <a:t>conditioned probability after the event of the positive diagnosis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P(+ | ill) = 100%, P(</a:t>
            </a:r>
            <a:r>
              <a:rPr lang="en-US" sz="2000">
                <a:solidFill>
                  <a:schemeClr val="accent2"/>
                </a:solidFill>
                <a:latin typeface="Symbol" charset="2"/>
                <a:ea typeface="Symbol" charset="2"/>
                <a:cs typeface="Symbol" charset="2"/>
              </a:rPr>
              <a:t>-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 | ill) &lt;&lt; 1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P(+ | healthy) = 0.2%, P(</a:t>
            </a:r>
            <a:r>
              <a:rPr lang="en-US" sz="2000">
                <a:solidFill>
                  <a:schemeClr val="accent2"/>
                </a:solidFill>
                <a:latin typeface="Symbol" charset="2"/>
                <a:ea typeface="Symbol" charset="2"/>
                <a:cs typeface="Symbol" charset="2"/>
              </a:rPr>
              <a:t>-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 | healthy) = 99.8%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Using Bayes theorem: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P(ill | +) = P(+ | ill) P(ill) / P(+)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 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P(ill) / P(+) 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We need to know: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 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P(ill)</a:t>
            </a:r>
            <a:r>
              <a:rPr lang="en-US" sz="2000"/>
              <a:t> = probability that a random person is ill (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&lt;&lt; P(healthy)</a:t>
            </a:r>
            <a:r>
              <a:rPr lang="en-US" sz="2000"/>
              <a:t>)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And we have: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Using: 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P(ill) + P(healthy) = 1</a:t>
            </a:r>
            <a:r>
              <a:rPr lang="en-US" sz="2000"/>
              <a:t> and 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P(ill and healty) = 0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P(+) = P(+ | ill) P(ill) + P(+| healthy) P(healthy)</a:t>
            </a:r>
            <a:br>
              <a:rPr lang="en-US" sz="2000">
                <a:solidFill>
                  <a:schemeClr val="accent2"/>
                </a:solidFill>
                <a:latin typeface="Times New Roman" charset="0"/>
              </a:rPr>
            </a:b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       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 P(ill) + P(+ | healthy)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560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2560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4DF9DC3-0C28-F344-88B0-72F96F28F1D6}" type="slidenum">
              <a:rPr lang="it-IT" smtClean="0">
                <a:latin typeface="Arial" charset="0"/>
              </a:rPr>
              <a:pPr/>
              <a:t>17</a:t>
            </a:fld>
            <a:endParaRPr lang="it-IT">
              <a:latin typeface="Arial" charset="0"/>
            </a:endParaRPr>
          </a:p>
        </p:txBody>
      </p:sp>
      <p:sp>
        <p:nvSpPr>
          <p:cNvPr id="1032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Pictorial view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1331913" y="981075"/>
            <a:ext cx="287337" cy="41767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619250" y="981075"/>
            <a:ext cx="5761038" cy="360363"/>
          </a:xfrm>
          <a:prstGeom prst="rect">
            <a:avLst/>
          </a:prstGeom>
          <a:solidFill>
            <a:srgbClr val="FF0000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1619250" y="1341438"/>
            <a:ext cx="5761038" cy="3959225"/>
          </a:xfrm>
          <a:prstGeom prst="rect">
            <a:avLst/>
          </a:prstGeom>
          <a:solidFill>
            <a:schemeClr val="hlink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5609" name="AutoShape 9"/>
          <p:cNvSpPr>
            <a:spLocks/>
          </p:cNvSpPr>
          <p:nvPr/>
        </p:nvSpPr>
        <p:spPr bwMode="auto">
          <a:xfrm rot="-5400000">
            <a:off x="1358900" y="5329238"/>
            <a:ext cx="215900" cy="304800"/>
          </a:xfrm>
          <a:prstGeom prst="leftBrace">
            <a:avLst>
              <a:gd name="adj1" fmla="val 11765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5610" name="AutoShape 10"/>
          <p:cNvSpPr>
            <a:spLocks/>
          </p:cNvSpPr>
          <p:nvPr/>
        </p:nvSpPr>
        <p:spPr bwMode="auto">
          <a:xfrm rot="-5400000">
            <a:off x="4391025" y="2600325"/>
            <a:ext cx="217488" cy="5761038"/>
          </a:xfrm>
          <a:prstGeom prst="leftBrace">
            <a:avLst>
              <a:gd name="adj1" fmla="val 52733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1116013" y="5589588"/>
            <a:ext cx="703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P(</a:t>
            </a:r>
            <a:r>
              <a:rPr lang="en-US" sz="2000">
                <a:solidFill>
                  <a:srgbClr val="FF0000"/>
                </a:solidFill>
              </a:rPr>
              <a:t>ill</a:t>
            </a:r>
            <a:r>
              <a:rPr lang="en-US" sz="200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3708400" y="5589588"/>
            <a:ext cx="1566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P(healthy) </a:t>
            </a:r>
            <a:r>
              <a:rPr lang="en-US">
                <a:solidFill>
                  <a:schemeClr val="accent2"/>
                </a:solidFill>
                <a:sym typeface="Symbol" charset="2"/>
              </a:rPr>
              <a:t></a:t>
            </a:r>
            <a:r>
              <a:rPr lang="en-US">
                <a:solidFill>
                  <a:schemeClr val="accent2"/>
                </a:solidFill>
              </a:rPr>
              <a:t> 1</a:t>
            </a:r>
          </a:p>
        </p:txBody>
      </p:sp>
      <p:sp>
        <p:nvSpPr>
          <p:cNvPr id="25613" name="AutoShape 15"/>
          <p:cNvSpPr>
            <a:spLocks/>
          </p:cNvSpPr>
          <p:nvPr/>
        </p:nvSpPr>
        <p:spPr bwMode="auto">
          <a:xfrm rot="10800000">
            <a:off x="7451725" y="1341438"/>
            <a:ext cx="215900" cy="3959225"/>
          </a:xfrm>
          <a:prstGeom prst="leftBrace">
            <a:avLst>
              <a:gd name="adj1" fmla="val 36507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5614" name="AutoShape 16"/>
          <p:cNvSpPr>
            <a:spLocks/>
          </p:cNvSpPr>
          <p:nvPr/>
        </p:nvSpPr>
        <p:spPr bwMode="auto">
          <a:xfrm rot="10800000">
            <a:off x="7451725" y="981075"/>
            <a:ext cx="144463" cy="360363"/>
          </a:xfrm>
          <a:prstGeom prst="leftBrace">
            <a:avLst>
              <a:gd name="adj1" fmla="val 4966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5615" name="Text Box 17"/>
          <p:cNvSpPr txBox="1">
            <a:spLocks noChangeArrowheads="1"/>
          </p:cNvSpPr>
          <p:nvPr/>
        </p:nvSpPr>
        <p:spPr bwMode="auto">
          <a:xfrm>
            <a:off x="7667625" y="944563"/>
            <a:ext cx="1306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P(</a:t>
            </a:r>
            <a:r>
              <a:rPr lang="en-US" sz="2000">
                <a:solidFill>
                  <a:srgbClr val="FF0000"/>
                </a:solidFill>
              </a:rPr>
              <a:t>+</a:t>
            </a:r>
            <a:r>
              <a:rPr lang="en-US" sz="2000">
                <a:solidFill>
                  <a:schemeClr val="accent2"/>
                </a:solidFill>
              </a:rPr>
              <a:t>|healty)</a:t>
            </a:r>
          </a:p>
        </p:txBody>
      </p:sp>
      <p:sp>
        <p:nvSpPr>
          <p:cNvPr id="25616" name="Text Box 18"/>
          <p:cNvSpPr txBox="1">
            <a:spLocks noChangeArrowheads="1"/>
          </p:cNvSpPr>
          <p:nvPr/>
        </p:nvSpPr>
        <p:spPr bwMode="auto">
          <a:xfrm>
            <a:off x="7667625" y="2997200"/>
            <a:ext cx="1431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P(</a:t>
            </a:r>
            <a:r>
              <a:rPr lang="en-US" sz="2000">
                <a:solidFill>
                  <a:schemeClr val="accent2"/>
                </a:solidFill>
                <a:latin typeface="Symbol" charset="2"/>
                <a:ea typeface="Symbol" charset="2"/>
                <a:cs typeface="Symbol" charset="2"/>
              </a:rPr>
              <a:t>-</a:t>
            </a:r>
            <a:r>
              <a:rPr lang="en-US" sz="2000">
                <a:solidFill>
                  <a:schemeClr val="accent2"/>
                </a:solidFill>
              </a:rPr>
              <a:t>|healthy)</a:t>
            </a:r>
          </a:p>
        </p:txBody>
      </p:sp>
      <p:sp>
        <p:nvSpPr>
          <p:cNvPr id="25617" name="AutoShape 19"/>
          <p:cNvSpPr>
            <a:spLocks/>
          </p:cNvSpPr>
          <p:nvPr/>
        </p:nvSpPr>
        <p:spPr bwMode="auto">
          <a:xfrm rot="10800000" flipH="1">
            <a:off x="971550" y="981075"/>
            <a:ext cx="215900" cy="4319588"/>
          </a:xfrm>
          <a:prstGeom prst="leftBrace">
            <a:avLst>
              <a:gd name="adj1" fmla="val 39829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5618" name="Text Box 20"/>
          <p:cNvSpPr txBox="1">
            <a:spLocks noChangeArrowheads="1"/>
          </p:cNvSpPr>
          <p:nvPr/>
        </p:nvSpPr>
        <p:spPr bwMode="auto">
          <a:xfrm>
            <a:off x="74613" y="2781300"/>
            <a:ext cx="8969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P(</a:t>
            </a:r>
            <a:r>
              <a:rPr lang="en-US" sz="2000">
                <a:solidFill>
                  <a:srgbClr val="FF0000"/>
                </a:solidFill>
              </a:rPr>
              <a:t>+</a:t>
            </a:r>
            <a:r>
              <a:rPr lang="en-US" sz="2000">
                <a:solidFill>
                  <a:schemeClr val="accent2"/>
                </a:solidFill>
              </a:rPr>
              <a:t>|</a:t>
            </a:r>
            <a:r>
              <a:rPr lang="en-US" sz="2000">
                <a:solidFill>
                  <a:srgbClr val="FF0000"/>
                </a:solidFill>
              </a:rPr>
              <a:t>ill</a:t>
            </a:r>
            <a:r>
              <a:rPr lang="en-US" sz="2000">
                <a:solidFill>
                  <a:schemeClr val="accent2"/>
                </a:solidFill>
              </a:rPr>
              <a:t>)</a:t>
            </a:r>
            <a:br>
              <a:rPr lang="en-US" sz="2000">
                <a:solidFill>
                  <a:schemeClr val="accent2"/>
                </a:solidFill>
              </a:rPr>
            </a:br>
            <a:r>
              <a:rPr lang="en-US" sz="2000">
                <a:solidFill>
                  <a:schemeClr val="accent2"/>
                </a:solidFill>
                <a:sym typeface="Symbol" charset="2"/>
              </a:rPr>
              <a:t></a:t>
            </a:r>
            <a:r>
              <a:rPr lang="en-US" sz="2000">
                <a:solidFill>
                  <a:schemeClr val="accent2"/>
                </a:solidFill>
              </a:rPr>
              <a:t> 1</a:t>
            </a:r>
          </a:p>
        </p:txBody>
      </p:sp>
      <p:sp>
        <p:nvSpPr>
          <p:cNvPr id="25619" name="Rectangle 21"/>
          <p:cNvSpPr>
            <a:spLocks noChangeArrowheads="1"/>
          </p:cNvSpPr>
          <p:nvPr/>
        </p:nvSpPr>
        <p:spPr bwMode="auto">
          <a:xfrm>
            <a:off x="1331913" y="5157788"/>
            <a:ext cx="287337" cy="142875"/>
          </a:xfrm>
          <a:prstGeom prst="rect">
            <a:avLst/>
          </a:prstGeom>
          <a:solidFill>
            <a:schemeClr val="hlink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662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2662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AA9EF8F-4AD3-2249-ABC6-BE18E6302B6E}" type="slidenum">
              <a:rPr lang="it-IT" smtClean="0">
                <a:latin typeface="Arial" charset="0"/>
              </a:rPr>
              <a:pPr/>
              <a:t>18</a:t>
            </a:fld>
            <a:endParaRPr lang="it-IT">
              <a:latin typeface="Arial" charset="0"/>
            </a:endParaRPr>
          </a:p>
        </p:txBody>
      </p:sp>
      <p:sp>
        <p:nvSpPr>
          <p:cNvPr id="1034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Pictorial view</a:t>
            </a:r>
          </a:p>
        </p:txBody>
      </p:sp>
      <p:sp>
        <p:nvSpPr>
          <p:cNvPr id="26630" name="AutoShape 6"/>
          <p:cNvSpPr>
            <a:spLocks/>
          </p:cNvSpPr>
          <p:nvPr/>
        </p:nvSpPr>
        <p:spPr bwMode="auto">
          <a:xfrm rot="-5400000">
            <a:off x="1350169" y="5337969"/>
            <a:ext cx="215900" cy="287338"/>
          </a:xfrm>
          <a:prstGeom prst="leftBrace">
            <a:avLst>
              <a:gd name="adj1" fmla="val 11091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6631" name="AutoShape 7"/>
          <p:cNvSpPr>
            <a:spLocks/>
          </p:cNvSpPr>
          <p:nvPr/>
        </p:nvSpPr>
        <p:spPr bwMode="auto">
          <a:xfrm rot="-5400000">
            <a:off x="4383088" y="2592387"/>
            <a:ext cx="217488" cy="5776913"/>
          </a:xfrm>
          <a:prstGeom prst="leftBrace">
            <a:avLst>
              <a:gd name="adj1" fmla="val 52878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1116013" y="5589588"/>
            <a:ext cx="703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P(</a:t>
            </a:r>
            <a:r>
              <a:rPr lang="en-US" sz="2000">
                <a:solidFill>
                  <a:srgbClr val="FF0000"/>
                </a:solidFill>
              </a:rPr>
              <a:t>ill</a:t>
            </a:r>
            <a:r>
              <a:rPr lang="en-US" sz="200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3675063" y="5589588"/>
            <a:ext cx="16176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P(healthy) </a:t>
            </a:r>
            <a:r>
              <a:rPr lang="en-US">
                <a:solidFill>
                  <a:schemeClr val="accent2"/>
                </a:solidFill>
                <a:sym typeface="Symbol" charset="2"/>
              </a:rPr>
              <a:t></a:t>
            </a:r>
            <a:r>
              <a:rPr lang="en-US">
                <a:solidFill>
                  <a:schemeClr val="accent2"/>
                </a:solidFill>
              </a:rPr>
              <a:t> 1</a:t>
            </a:r>
          </a:p>
        </p:txBody>
      </p:sp>
      <p:sp>
        <p:nvSpPr>
          <p:cNvPr id="26634" name="AutoShape 10"/>
          <p:cNvSpPr>
            <a:spLocks/>
          </p:cNvSpPr>
          <p:nvPr/>
        </p:nvSpPr>
        <p:spPr bwMode="auto">
          <a:xfrm rot="10800000">
            <a:off x="7451725" y="1341438"/>
            <a:ext cx="215900" cy="3959225"/>
          </a:xfrm>
          <a:prstGeom prst="leftBrace">
            <a:avLst>
              <a:gd name="adj1" fmla="val 36507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6635" name="AutoShape 11"/>
          <p:cNvSpPr>
            <a:spLocks/>
          </p:cNvSpPr>
          <p:nvPr/>
        </p:nvSpPr>
        <p:spPr bwMode="auto">
          <a:xfrm rot="10800000">
            <a:off x="7451725" y="981075"/>
            <a:ext cx="144463" cy="360363"/>
          </a:xfrm>
          <a:prstGeom prst="leftBrace">
            <a:avLst>
              <a:gd name="adj1" fmla="val 4966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7667625" y="944563"/>
            <a:ext cx="1306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P(</a:t>
            </a:r>
            <a:r>
              <a:rPr lang="en-US" sz="2000">
                <a:solidFill>
                  <a:srgbClr val="FF0000"/>
                </a:solidFill>
              </a:rPr>
              <a:t>+</a:t>
            </a:r>
            <a:r>
              <a:rPr lang="en-US" sz="2000">
                <a:solidFill>
                  <a:schemeClr val="accent2"/>
                </a:solidFill>
              </a:rPr>
              <a:t>|healty)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7667625" y="2997200"/>
            <a:ext cx="1431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P(</a:t>
            </a:r>
            <a:r>
              <a:rPr lang="en-US" sz="2000">
                <a:solidFill>
                  <a:schemeClr val="accent2"/>
                </a:solidFill>
                <a:latin typeface="Symbol" charset="2"/>
                <a:ea typeface="Symbol" charset="2"/>
                <a:cs typeface="Symbol" charset="2"/>
              </a:rPr>
              <a:t>-</a:t>
            </a:r>
            <a:r>
              <a:rPr lang="en-US" sz="2000">
                <a:solidFill>
                  <a:schemeClr val="accent2"/>
                </a:solidFill>
              </a:rPr>
              <a:t>|healthy)</a:t>
            </a:r>
          </a:p>
        </p:txBody>
      </p:sp>
      <p:sp>
        <p:nvSpPr>
          <p:cNvPr id="26638" name="AutoShape 14"/>
          <p:cNvSpPr>
            <a:spLocks/>
          </p:cNvSpPr>
          <p:nvPr/>
        </p:nvSpPr>
        <p:spPr bwMode="auto">
          <a:xfrm rot="10800000" flipH="1">
            <a:off x="971550" y="981075"/>
            <a:ext cx="215900" cy="4319588"/>
          </a:xfrm>
          <a:prstGeom prst="leftBrace">
            <a:avLst>
              <a:gd name="adj1" fmla="val 39829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74613" y="2781300"/>
            <a:ext cx="8969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P(</a:t>
            </a:r>
            <a:r>
              <a:rPr lang="en-US" sz="2000">
                <a:solidFill>
                  <a:srgbClr val="FF0000"/>
                </a:solidFill>
              </a:rPr>
              <a:t>+</a:t>
            </a:r>
            <a:r>
              <a:rPr lang="en-US" sz="2000">
                <a:solidFill>
                  <a:schemeClr val="accent2"/>
                </a:solidFill>
              </a:rPr>
              <a:t>|</a:t>
            </a:r>
            <a:r>
              <a:rPr lang="en-US" sz="2000">
                <a:solidFill>
                  <a:srgbClr val="FF0000"/>
                </a:solidFill>
              </a:rPr>
              <a:t>ill</a:t>
            </a:r>
            <a:r>
              <a:rPr lang="en-US" sz="2000">
                <a:solidFill>
                  <a:schemeClr val="accent2"/>
                </a:solidFill>
              </a:rPr>
              <a:t>)</a:t>
            </a:r>
            <a:br>
              <a:rPr lang="en-US" sz="2000">
                <a:solidFill>
                  <a:schemeClr val="accent2"/>
                </a:solidFill>
              </a:rPr>
            </a:br>
            <a:r>
              <a:rPr lang="en-US" sz="2000">
                <a:solidFill>
                  <a:schemeClr val="accent2"/>
                </a:solidFill>
                <a:sym typeface="Symbol" charset="2"/>
              </a:rPr>
              <a:t></a:t>
            </a:r>
            <a:r>
              <a:rPr lang="en-US" sz="2000">
                <a:solidFill>
                  <a:schemeClr val="accent2"/>
                </a:solidFill>
              </a:rPr>
              <a:t> 1</a:t>
            </a:r>
          </a:p>
        </p:txBody>
      </p:sp>
      <p:sp>
        <p:nvSpPr>
          <p:cNvPr id="26640" name="Line 16"/>
          <p:cNvSpPr>
            <a:spLocks noChangeShapeType="1"/>
          </p:cNvSpPr>
          <p:nvPr/>
        </p:nvSpPr>
        <p:spPr bwMode="auto">
          <a:xfrm flipH="1" flipV="1">
            <a:off x="1692275" y="4005263"/>
            <a:ext cx="431800" cy="28733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auto">
          <a:xfrm>
            <a:off x="2124075" y="4102100"/>
            <a:ext cx="8969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P(</a:t>
            </a:r>
            <a:r>
              <a:rPr lang="en-US" sz="2000">
                <a:solidFill>
                  <a:srgbClr val="FF0000"/>
                </a:solidFill>
              </a:rPr>
              <a:t>ill</a:t>
            </a:r>
            <a:r>
              <a:rPr lang="en-US" sz="2000">
                <a:solidFill>
                  <a:schemeClr val="accent2"/>
                </a:solidFill>
              </a:rPr>
              <a:t>|</a:t>
            </a:r>
            <a:r>
              <a:rPr lang="en-US" sz="2000">
                <a:solidFill>
                  <a:srgbClr val="FF0000"/>
                </a:solidFill>
              </a:rPr>
              <a:t>+</a:t>
            </a:r>
            <a:r>
              <a:rPr lang="en-US" sz="200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 flipH="1" flipV="1">
            <a:off x="4322763" y="1484313"/>
            <a:ext cx="431800" cy="28733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43" name="Text Box 19"/>
          <p:cNvSpPr txBox="1">
            <a:spLocks noChangeArrowheads="1"/>
          </p:cNvSpPr>
          <p:nvPr/>
        </p:nvSpPr>
        <p:spPr bwMode="auto">
          <a:xfrm>
            <a:off x="4754563" y="1581150"/>
            <a:ext cx="14335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P(healthy|</a:t>
            </a:r>
            <a:r>
              <a:rPr lang="en-US" sz="2000">
                <a:solidFill>
                  <a:srgbClr val="FF0000"/>
                </a:solidFill>
              </a:rPr>
              <a:t>+</a:t>
            </a:r>
            <a:r>
              <a:rPr lang="en-US" sz="200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2771775" y="3041650"/>
            <a:ext cx="3873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chemeClr val="accent1"/>
                </a:solidFill>
              </a:rPr>
              <a:t>P(ill|+) + P(healthy|+) = 1</a:t>
            </a:r>
          </a:p>
        </p:txBody>
      </p:sp>
      <p:sp>
        <p:nvSpPr>
          <p:cNvPr id="26645" name="Line 21"/>
          <p:cNvSpPr>
            <a:spLocks noChangeShapeType="1"/>
          </p:cNvSpPr>
          <p:nvPr/>
        </p:nvSpPr>
        <p:spPr bwMode="auto">
          <a:xfrm flipH="1">
            <a:off x="2987675" y="3573463"/>
            <a:ext cx="1008063" cy="50323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46" name="Line 22"/>
          <p:cNvSpPr>
            <a:spLocks noChangeShapeType="1"/>
          </p:cNvSpPr>
          <p:nvPr/>
        </p:nvSpPr>
        <p:spPr bwMode="auto">
          <a:xfrm flipV="1">
            <a:off x="4787900" y="1989138"/>
            <a:ext cx="504825" cy="10795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1331913" y="981075"/>
            <a:ext cx="287337" cy="41767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6648" name="Rectangle 24"/>
          <p:cNvSpPr>
            <a:spLocks noChangeArrowheads="1"/>
          </p:cNvSpPr>
          <p:nvPr/>
        </p:nvSpPr>
        <p:spPr bwMode="auto">
          <a:xfrm>
            <a:off x="1619250" y="981075"/>
            <a:ext cx="5761038" cy="360363"/>
          </a:xfrm>
          <a:prstGeom prst="rect">
            <a:avLst/>
          </a:prstGeom>
          <a:solidFill>
            <a:schemeClr val="hlink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2765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7DD2314-8A84-2443-A7AB-91D7DA1A6E5D}" type="slidenum">
              <a:rPr lang="it-IT" smtClean="0">
                <a:latin typeface="Arial" charset="0"/>
              </a:rPr>
              <a:pPr/>
              <a:t>19</a:t>
            </a:fld>
            <a:endParaRPr lang="it-IT">
              <a:latin typeface="Arial" charset="0"/>
            </a:endParaRPr>
          </a:p>
        </p:txBody>
      </p:sp>
      <p:sp>
        <p:nvSpPr>
          <p:cNvPr id="1035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Adding some numbers</a:t>
            </a:r>
          </a:p>
        </p:txBody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Probability of being really ill:</a:t>
            </a:r>
          </a:p>
          <a:p>
            <a:pPr lvl="1"/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P(ill | +) = P(ill)/P(+) </a:t>
            </a:r>
            <a:br>
              <a:rPr lang="en-US" sz="3200">
                <a:solidFill>
                  <a:schemeClr val="accent2"/>
                </a:solidFill>
                <a:latin typeface="Times New Roman" charset="0"/>
              </a:rPr>
            </a:br>
            <a:r>
              <a:rPr lang="en-US" sz="3200">
                <a:solidFill>
                  <a:schemeClr val="accent2"/>
                </a:solidFill>
                <a:latin typeface="Times New Roman" charset="0"/>
                <a:sym typeface="Symbol" charset="2"/>
              </a:rPr>
              <a:t> </a:t>
            </a:r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P(ill) /</a:t>
            </a:r>
            <a:r>
              <a:rPr lang="en-US" sz="3200">
                <a:solidFill>
                  <a:schemeClr val="accent2"/>
                </a:solidFill>
                <a:latin typeface="Times New Roman" charset="0"/>
                <a:sym typeface="Symbol" charset="2"/>
              </a:rPr>
              <a:t> (P(ill) + P(+ | healthy))</a:t>
            </a:r>
          </a:p>
          <a:p>
            <a:r>
              <a:rPr lang="en-US">
                <a:ea typeface="ＭＳ Ｐゴシック" charset="-128"/>
                <a:cs typeface="ＭＳ Ｐゴシック" charset="-128"/>
                <a:sym typeface="Symbol" charset="2"/>
              </a:rPr>
              <a:t>If:</a:t>
            </a:r>
          </a:p>
          <a:p>
            <a:pPr lvl="1"/>
            <a:r>
              <a:rPr lang="en-US" sz="3200">
                <a:solidFill>
                  <a:schemeClr val="accent2"/>
                </a:solidFill>
                <a:latin typeface="Times New Roman" charset="0"/>
                <a:sym typeface="Symbol" charset="2"/>
              </a:rPr>
              <a:t> P(ill) = 0.17%, </a:t>
            </a:r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P(+ | healthy) = 0.2%</a:t>
            </a:r>
          </a:p>
          <a:p>
            <a:r>
              <a:rPr lang="en-US">
                <a:ea typeface="ＭＳ Ｐゴシック" charset="-128"/>
                <a:cs typeface="ＭＳ Ｐゴシック" charset="-128"/>
                <a:sym typeface="Symbol" charset="2"/>
              </a:rPr>
              <a:t>We have:</a:t>
            </a:r>
          </a:p>
          <a:p>
            <a:pPr lvl="1"/>
            <a:r>
              <a:rPr lang="en-US" sz="3200">
                <a:solidFill>
                  <a:schemeClr val="accent2"/>
                </a:solidFill>
                <a:latin typeface="Times New Roman" charset="0"/>
              </a:rPr>
              <a:t>P(ill | +) = 17 / (17 + 20) = </a:t>
            </a:r>
            <a:r>
              <a:rPr lang="en-US" sz="3200" b="1">
                <a:solidFill>
                  <a:schemeClr val="accent2"/>
                </a:solidFill>
                <a:latin typeface="Times New Roman" charset="0"/>
              </a:rPr>
              <a:t>46%</a:t>
            </a:r>
            <a:endParaRPr lang="en-US" b="1">
              <a:solidFill>
                <a:schemeClr val="accent2"/>
              </a:solidFill>
              <a:latin typeface="Times New Roman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317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317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11D551-344C-3E4D-B4F0-B7D69970E53D}" type="slidenum">
              <a:rPr lang="it-IT" smtClean="0">
                <a:latin typeface="Arial" charset="0"/>
              </a:rPr>
              <a:pPr/>
              <a:t>20</a:t>
            </a:fld>
            <a:endParaRPr lang="it-IT">
              <a:latin typeface="Arial" charset="0"/>
            </a:endParaRPr>
          </a:p>
        </p:txBody>
      </p:sp>
      <p:sp>
        <p:nvSpPr>
          <p:cNvPr id="103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Bayesian probability as learning</a:t>
            </a:r>
          </a:p>
        </p:txBody>
      </p:sp>
      <p:sp>
        <p:nvSpPr>
          <p:cNvPr id="317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205038"/>
            <a:ext cx="7772400" cy="38877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>
                <a:ea typeface="ＭＳ Ｐゴシック" charset="-128"/>
                <a:cs typeface="ＭＳ Ｐゴシック" charset="-128"/>
              </a:rPr>
              <a:t>Before the observation </a:t>
            </a:r>
            <a:r>
              <a:rPr lang="en-US" sz="1800" i="1"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 sz="1800">
                <a:ea typeface="ＭＳ Ｐゴシック" charset="-128"/>
                <a:cs typeface="ＭＳ Ｐゴシック" charset="-128"/>
              </a:rPr>
              <a:t>, our degree of belief of </a:t>
            </a:r>
            <a:r>
              <a:rPr lang="en-US" sz="1800" i="1">
                <a:latin typeface="Times New Roman" charset="0"/>
                <a:ea typeface="ＭＳ Ｐゴシック" charset="-128"/>
                <a:cs typeface="ＭＳ Ｐゴシック" charset="-128"/>
              </a:rPr>
              <a:t>A</a:t>
            </a:r>
            <a:r>
              <a:rPr lang="en-US" sz="1800">
                <a:ea typeface="ＭＳ Ｐゴシック" charset="-128"/>
                <a:cs typeface="ＭＳ Ｐゴシック" charset="-128"/>
              </a:rPr>
              <a:t> is </a:t>
            </a:r>
            <a:r>
              <a:rPr lang="en-US" sz="1800" i="1">
                <a:latin typeface="Times New Roman" charset="0"/>
                <a:ea typeface="ＭＳ Ｐゴシック" charset="-128"/>
                <a:cs typeface="ＭＳ Ｐゴシック" charset="-128"/>
              </a:rPr>
              <a:t>P</a:t>
            </a:r>
            <a:r>
              <a:rPr lang="en-US" sz="1800">
                <a:latin typeface="Times New Roman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1800" i="1">
                <a:latin typeface="Times New Roman" charset="0"/>
                <a:ea typeface="ＭＳ Ｐゴシック" charset="-128"/>
                <a:cs typeface="ＭＳ Ｐゴシック" charset="-128"/>
              </a:rPr>
              <a:t>A</a:t>
            </a:r>
            <a:r>
              <a:rPr lang="en-US" sz="1800">
                <a:latin typeface="Times New Roman" charset="0"/>
                <a:ea typeface="ＭＳ Ｐゴシック" charset="-128"/>
                <a:cs typeface="ＭＳ Ｐゴシック" charset="-128"/>
              </a:rPr>
              <a:t>)</a:t>
            </a:r>
            <a:r>
              <a:rPr lang="en-US" sz="1800">
                <a:ea typeface="ＭＳ Ｐゴシック" charset="-128"/>
                <a:cs typeface="ＭＳ Ｐゴシック" charset="-128"/>
              </a:rPr>
              <a:t> (</a:t>
            </a:r>
            <a:r>
              <a:rPr lang="en-US" sz="18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prior probability</a:t>
            </a:r>
            <a:r>
              <a:rPr lang="en-US" sz="1800">
                <a:ea typeface="ＭＳ Ｐゴシック" charset="-128"/>
                <a:cs typeface="ＭＳ Ｐゴシック" charset="-128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sz="1800">
                <a:ea typeface="ＭＳ Ｐゴシック" charset="-128"/>
                <a:cs typeface="ＭＳ Ｐゴシック" charset="-128"/>
              </a:rPr>
              <a:t>After observing </a:t>
            </a:r>
            <a:r>
              <a:rPr lang="en-US" sz="1800" i="1"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 sz="1800">
                <a:ea typeface="ＭＳ Ｐゴシック" charset="-128"/>
                <a:cs typeface="ＭＳ Ｐゴシック" charset="-128"/>
              </a:rPr>
              <a:t>, our degree of belief changes into </a:t>
            </a:r>
            <a:r>
              <a:rPr lang="en-US" sz="1800" i="1">
                <a:latin typeface="Times New Roman" charset="0"/>
                <a:ea typeface="ＭＳ Ｐゴシック" charset="-128"/>
                <a:cs typeface="ＭＳ Ｐゴシック" charset="-128"/>
              </a:rPr>
              <a:t>P</a:t>
            </a:r>
            <a:r>
              <a:rPr lang="en-US" sz="1800">
                <a:latin typeface="Times New Roman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1800" i="1">
                <a:latin typeface="Times New Roman" charset="0"/>
                <a:ea typeface="ＭＳ Ｐゴシック" charset="-128"/>
                <a:cs typeface="ＭＳ Ｐゴシック" charset="-128"/>
              </a:rPr>
              <a:t>A </a:t>
            </a:r>
            <a:r>
              <a:rPr lang="en-US" sz="1800">
                <a:latin typeface="Times New Roman" charset="0"/>
                <a:ea typeface="ＭＳ Ｐゴシック" charset="-128"/>
                <a:cs typeface="ＭＳ Ｐゴシック" charset="-128"/>
              </a:rPr>
              <a:t>| </a:t>
            </a:r>
            <a:r>
              <a:rPr lang="en-US" sz="1800" i="1"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 sz="1800">
                <a:ea typeface="ＭＳ Ｐゴシック" charset="-128"/>
                <a:cs typeface="ＭＳ Ｐゴシック" charset="-128"/>
              </a:rPr>
              <a:t>) (</a:t>
            </a:r>
            <a:r>
              <a:rPr lang="en-US" sz="18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posterior probability</a:t>
            </a:r>
            <a:r>
              <a:rPr lang="en-US" sz="1800">
                <a:ea typeface="ＭＳ Ｐゴシック" charset="-128"/>
                <a:cs typeface="ＭＳ Ｐゴシック" charset="-128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sz="1800">
                <a:ea typeface="ＭＳ Ｐゴシック" charset="-128"/>
                <a:cs typeface="ＭＳ Ｐゴシック" charset="-128"/>
              </a:rPr>
              <a:t>Probability can be expressed also as a property of non-random variables</a:t>
            </a:r>
          </a:p>
          <a:p>
            <a:pPr lvl="1">
              <a:lnSpc>
                <a:spcPct val="80000"/>
              </a:lnSpc>
            </a:pPr>
            <a:r>
              <a:rPr lang="en-US" sz="1600"/>
              <a:t>E.g.: unknown parameter, unknown events</a:t>
            </a:r>
          </a:p>
          <a:p>
            <a:pPr>
              <a:lnSpc>
                <a:spcPct val="80000"/>
              </a:lnSpc>
            </a:pPr>
            <a:r>
              <a:rPr lang="en-US" sz="18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Easy approach to extend knowledge with subsequent observation</a:t>
            </a:r>
          </a:p>
          <a:p>
            <a:pPr lvl="1">
              <a:lnSpc>
                <a:spcPct val="80000"/>
              </a:lnSpc>
            </a:pPr>
            <a:r>
              <a:rPr lang="en-US" sz="1600">
                <a:solidFill>
                  <a:srgbClr val="CC0066"/>
                </a:solidFill>
              </a:rPr>
              <a:t>E.g. combine experiment = multiply probabilities</a:t>
            </a:r>
          </a:p>
          <a:p>
            <a:pPr>
              <a:lnSpc>
                <a:spcPct val="80000"/>
              </a:lnSpc>
            </a:pPr>
            <a:r>
              <a:rPr lang="en-US" sz="1800">
                <a:solidFill>
                  <a:srgbClr val="CC0066"/>
                </a:solidFill>
                <a:ea typeface="ＭＳ Ｐゴシック" charset="-128"/>
                <a:cs typeface="ＭＳ Ｐゴシック" charset="-128"/>
              </a:rPr>
              <a:t>Easy to cope with numerical problems</a:t>
            </a:r>
          </a:p>
          <a:p>
            <a:pPr>
              <a:lnSpc>
                <a:spcPct val="80000"/>
              </a:lnSpc>
            </a:pPr>
            <a:r>
              <a:rPr lang="en-US" sz="1800">
                <a:ea typeface="ＭＳ Ｐゴシック" charset="-128"/>
                <a:cs typeface="ＭＳ Ｐゴシック" charset="-128"/>
              </a:rPr>
              <a:t>Consider </a:t>
            </a:r>
            <a:r>
              <a:rPr lang="en-US" sz="1800" i="1">
                <a:latin typeface="Times New Roman" charset="0"/>
                <a:ea typeface="ＭＳ Ｐゴシック" charset="-128"/>
                <a:cs typeface="ＭＳ Ｐゴシック" charset="-128"/>
              </a:rPr>
              <a:t>P</a:t>
            </a:r>
            <a:r>
              <a:rPr lang="en-US" sz="1800">
                <a:latin typeface="Times New Roman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1800" i="1"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 sz="1800">
                <a:latin typeface="Times New Roman" charset="0"/>
                <a:ea typeface="ＭＳ Ｐゴシック" charset="-128"/>
                <a:cs typeface="ＭＳ Ｐゴシック" charset="-128"/>
              </a:rPr>
              <a:t>)</a:t>
            </a:r>
            <a:r>
              <a:rPr lang="en-US" sz="1800">
                <a:ea typeface="ＭＳ Ｐゴシック" charset="-128"/>
                <a:cs typeface="ＭＳ Ｐゴシック" charset="-128"/>
              </a:rPr>
              <a:t> as a </a:t>
            </a:r>
            <a:r>
              <a:rPr lang="en-US" sz="18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normalization factor</a:t>
            </a:r>
            <a:r>
              <a:rPr lang="en-US" sz="1800">
                <a:ea typeface="ＭＳ Ｐゴシック" charset="-128"/>
                <a:cs typeface="ＭＳ Ｐゴシック" charset="-128"/>
              </a:rPr>
              <a:t>: </a:t>
            </a:r>
            <a:br>
              <a:rPr lang="en-US" sz="1800">
                <a:ea typeface="ＭＳ Ｐゴシック" charset="-128"/>
                <a:cs typeface="ＭＳ Ｐゴシック" charset="-128"/>
              </a:rPr>
            </a:br>
            <a:br>
              <a:rPr lang="en-US" sz="1200">
                <a:ea typeface="ＭＳ Ｐゴシック" charset="-128"/>
                <a:cs typeface="ＭＳ Ｐゴシック" charset="-128"/>
              </a:rPr>
            </a:br>
            <a:endParaRPr lang="en-US" sz="2000">
              <a:solidFill>
                <a:schemeClr val="accent2"/>
              </a:solidFill>
              <a:latin typeface="Times New Roman" charset="0"/>
              <a:ea typeface="ＭＳ Ｐゴシック" charset="-128"/>
              <a:cs typeface="ＭＳ Ｐゴシック" charset="-128"/>
              <a:sym typeface="Symbol" charset="2"/>
            </a:endParaRPr>
          </a:p>
        </p:txBody>
      </p:sp>
      <p:pic>
        <p:nvPicPr>
          <p:cNvPr id="31751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1125538"/>
            <a:ext cx="403225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5230813"/>
            <a:ext cx="353218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3" name="Text Box 15"/>
          <p:cNvSpPr txBox="1">
            <a:spLocks noChangeArrowheads="1"/>
          </p:cNvSpPr>
          <p:nvPr/>
        </p:nvSpPr>
        <p:spPr bwMode="auto">
          <a:xfrm>
            <a:off x="4473575" y="5316538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Arial" charset="0"/>
              </a:rPr>
              <a:t>if</a:t>
            </a:r>
          </a:p>
        </p:txBody>
      </p:sp>
      <p:pic>
        <p:nvPicPr>
          <p:cNvPr id="31754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3950" y="5167313"/>
            <a:ext cx="143986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5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5167313"/>
            <a:ext cx="136366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6" name="Text Box 15"/>
          <p:cNvSpPr txBox="1">
            <a:spLocks noChangeArrowheads="1"/>
          </p:cNvSpPr>
          <p:nvPr/>
        </p:nvSpPr>
        <p:spPr bwMode="auto">
          <a:xfrm>
            <a:off x="6477000" y="5314950"/>
            <a:ext cx="6127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Arial" charset="0"/>
              </a:rPr>
              <a:t>and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likelihood function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In many cases, the outcome of our experiment can be modeled as a set of random variables </a:t>
            </a:r>
            <a:r>
              <a:rPr lang="en-US" sz="1800" i="1" dirty="0">
                <a:solidFill>
                  <a:schemeClr val="accent2"/>
                </a:solidFill>
                <a:latin typeface="+mj-lt"/>
              </a:rPr>
              <a:t>x</a:t>
            </a:r>
            <a:r>
              <a:rPr lang="en-US" sz="1800" baseline="-25000" dirty="0">
                <a:solidFill>
                  <a:schemeClr val="accent2"/>
                </a:solidFill>
                <a:latin typeface="+mj-lt"/>
              </a:rPr>
              <a:t>1</a:t>
            </a:r>
            <a:r>
              <a:rPr lang="en-US" sz="1800" dirty="0">
                <a:solidFill>
                  <a:schemeClr val="accent2"/>
                </a:solidFill>
                <a:latin typeface="+mj-lt"/>
              </a:rPr>
              <a:t>, </a:t>
            </a:r>
            <a:r>
              <a:rPr lang="is-IS" sz="1800" dirty="0">
                <a:solidFill>
                  <a:schemeClr val="accent2"/>
                </a:solidFill>
                <a:latin typeface="+mj-lt"/>
              </a:rPr>
              <a:t>…, </a:t>
            </a:r>
            <a:r>
              <a:rPr lang="is-IS" sz="1800" i="1" dirty="0">
                <a:solidFill>
                  <a:schemeClr val="accent2"/>
                </a:solidFill>
                <a:latin typeface="+mj-lt"/>
              </a:rPr>
              <a:t>x</a:t>
            </a:r>
            <a:r>
              <a:rPr lang="is-IS" sz="1800" i="1" baseline="-25000" dirty="0">
                <a:solidFill>
                  <a:schemeClr val="accent2"/>
                </a:solidFill>
                <a:latin typeface="+mj-lt"/>
              </a:rPr>
              <a:t>n</a:t>
            </a:r>
            <a:r>
              <a:rPr lang="is-IS" sz="18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800" dirty="0"/>
              <a:t>whose distribution takes into account:</a:t>
            </a: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intrinsic sample randomness </a:t>
            </a:r>
            <a:r>
              <a:rPr lang="en-US" sz="1600" dirty="0"/>
              <a:t>(quantum physics is intrinsically random),</a:t>
            </a:r>
          </a:p>
          <a:p>
            <a:pPr lvl="1"/>
            <a:r>
              <a:rPr lang="en-US" sz="1600" dirty="0">
                <a:solidFill>
                  <a:srgbClr val="3333CC"/>
                </a:solidFill>
              </a:rPr>
              <a:t>detector effects </a:t>
            </a:r>
            <a:r>
              <a:rPr lang="en-US" sz="1600" dirty="0"/>
              <a:t>(resolution, efficiency, </a:t>
            </a:r>
            <a:r>
              <a:rPr lang="is-IS" sz="1600" dirty="0"/>
              <a:t>…).</a:t>
            </a:r>
          </a:p>
          <a:p>
            <a:r>
              <a:rPr lang="is-IS" sz="1800" dirty="0"/>
              <a:t>Theory and detector effects can be described according to some parameters </a:t>
            </a:r>
            <a:r>
              <a:rPr lang="is-IS" sz="1800" i="1" dirty="0">
                <a:solidFill>
                  <a:srgbClr val="3333CC"/>
                </a:solidFill>
                <a:latin typeface="+mj-lt"/>
              </a:rPr>
              <a:t>θ</a:t>
            </a:r>
            <a:r>
              <a:rPr lang="is-IS" sz="1800" baseline="-25000" dirty="0">
                <a:solidFill>
                  <a:srgbClr val="3333CC"/>
                </a:solidFill>
                <a:latin typeface="+mj-lt"/>
              </a:rPr>
              <a:t>1</a:t>
            </a:r>
            <a:r>
              <a:rPr lang="is-IS" sz="1800" dirty="0">
                <a:solidFill>
                  <a:srgbClr val="3333CC"/>
                </a:solidFill>
                <a:latin typeface="+mj-lt"/>
              </a:rPr>
              <a:t>, ..., </a:t>
            </a:r>
            <a:r>
              <a:rPr lang="is-IS" sz="1800" i="1" dirty="0">
                <a:solidFill>
                  <a:srgbClr val="3333CC"/>
                </a:solidFill>
                <a:latin typeface="+mj-lt"/>
              </a:rPr>
              <a:t>θ</a:t>
            </a:r>
            <a:r>
              <a:rPr lang="is-IS" sz="1800" i="1" baseline="-25000" dirty="0">
                <a:solidFill>
                  <a:srgbClr val="3333CC"/>
                </a:solidFill>
                <a:latin typeface="+mj-lt"/>
              </a:rPr>
              <a:t>m</a:t>
            </a:r>
            <a:r>
              <a:rPr lang="is-IS" sz="1800" dirty="0"/>
              <a:t>, whose values are, in most of the cases, unknown</a:t>
            </a:r>
          </a:p>
          <a:p>
            <a:r>
              <a:rPr lang="is-IS" sz="1800" dirty="0"/>
              <a:t>The overall PDF, evaluated at our observation </a:t>
            </a:r>
            <a:r>
              <a:rPr lang="en-US" sz="1800" i="1" dirty="0">
                <a:solidFill>
                  <a:schemeClr val="accent2"/>
                </a:solidFill>
                <a:latin typeface="+mj-lt"/>
              </a:rPr>
              <a:t>x</a:t>
            </a:r>
            <a:r>
              <a:rPr lang="en-US" sz="1800" baseline="-25000" dirty="0">
                <a:solidFill>
                  <a:schemeClr val="accent2"/>
                </a:solidFill>
                <a:latin typeface="+mj-lt"/>
              </a:rPr>
              <a:t>1</a:t>
            </a:r>
            <a:r>
              <a:rPr lang="en-US" sz="1800" dirty="0">
                <a:solidFill>
                  <a:schemeClr val="accent2"/>
                </a:solidFill>
                <a:latin typeface="+mj-lt"/>
              </a:rPr>
              <a:t>, </a:t>
            </a:r>
            <a:r>
              <a:rPr lang="is-IS" sz="1800" dirty="0">
                <a:solidFill>
                  <a:schemeClr val="accent2"/>
                </a:solidFill>
                <a:latin typeface="+mj-lt"/>
              </a:rPr>
              <a:t>…, </a:t>
            </a:r>
            <a:r>
              <a:rPr lang="is-IS" sz="1800" i="1" dirty="0">
                <a:solidFill>
                  <a:schemeClr val="accent2"/>
                </a:solidFill>
                <a:latin typeface="+mj-lt"/>
              </a:rPr>
              <a:t>x</a:t>
            </a:r>
            <a:r>
              <a:rPr lang="is-IS" sz="1800" i="1" baseline="-25000" dirty="0">
                <a:solidFill>
                  <a:schemeClr val="accent2"/>
                </a:solidFill>
                <a:latin typeface="+mj-lt"/>
              </a:rPr>
              <a:t>n</a:t>
            </a:r>
            <a:r>
              <a:rPr lang="is-IS" sz="1800" dirty="0"/>
              <a:t>, is called likelihood function:</a:t>
            </a:r>
          </a:p>
          <a:p>
            <a:pPr marL="0" indent="0">
              <a:buNone/>
            </a:pPr>
            <a:endParaRPr lang="is-IS" sz="1800" dirty="0"/>
          </a:p>
          <a:p>
            <a:pPr marL="0" indent="0">
              <a:buNone/>
            </a:pPr>
            <a:endParaRPr lang="is-IS" sz="1800" dirty="0"/>
          </a:p>
          <a:p>
            <a:r>
              <a:rPr lang="is-IS" sz="1800" dirty="0"/>
              <a:t>In case our sample consists of </a:t>
            </a:r>
            <a:r>
              <a:rPr lang="is-IS" sz="1800" i="1" dirty="0">
                <a:solidFill>
                  <a:schemeClr val="accent2"/>
                </a:solidFill>
                <a:latin typeface="+mj-lt"/>
              </a:rPr>
              <a:t>N</a:t>
            </a:r>
            <a:r>
              <a:rPr lang="is-IS" sz="1800" dirty="0">
                <a:solidFill>
                  <a:schemeClr val="accent2"/>
                </a:solidFill>
              </a:rPr>
              <a:t> independent measurements </a:t>
            </a:r>
            <a:r>
              <a:rPr lang="is-IS" sz="1800" dirty="0"/>
              <a:t>(collision events) the likelihood function can be written as:</a:t>
            </a:r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21</a:t>
            </a:fld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64641" y="4939549"/>
            <a:ext cx="5165080" cy="1106803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51720" y="3674599"/>
            <a:ext cx="4896544" cy="45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68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 and likelihood function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22</a:t>
            </a:fld>
            <a:endParaRPr lang="it-IT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1547" y="2003354"/>
            <a:ext cx="4414469" cy="43917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51846" y="2557615"/>
            <a:ext cx="6768752" cy="919125"/>
          </a:xfrm>
          <a:prstGeom prst="rect">
            <a:avLst/>
          </a:prstGeom>
        </p:spPr>
      </p:pic>
      <p:sp>
        <p:nvSpPr>
          <p:cNvPr id="8" name="Segnaposto contenut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Given a set of measurements 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x</a:t>
            </a:r>
            <a:r>
              <a:rPr lang="en-US" sz="2000" baseline="-25000" dirty="0">
                <a:solidFill>
                  <a:schemeClr val="accent2"/>
                </a:solidFill>
                <a:latin typeface="+mj-lt"/>
              </a:rPr>
              <a:t>1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, …, </a:t>
            </a:r>
            <a:r>
              <a:rPr lang="en-US" sz="2000" i="1" dirty="0" err="1">
                <a:solidFill>
                  <a:schemeClr val="accent2"/>
                </a:solidFill>
                <a:latin typeface="+mj-lt"/>
              </a:rPr>
              <a:t>x</a:t>
            </a:r>
            <a:r>
              <a:rPr lang="en-US" sz="2000" i="1" baseline="-25000" dirty="0" err="1">
                <a:solidFill>
                  <a:schemeClr val="accent2"/>
                </a:solidFill>
                <a:latin typeface="+mj-lt"/>
              </a:rPr>
              <a:t>n</a:t>
            </a:r>
            <a:r>
              <a:rPr lang="en-US" sz="2000" dirty="0"/>
              <a:t>, </a:t>
            </a:r>
            <a:r>
              <a:rPr lang="en-US" sz="2000" dirty="0">
                <a:solidFill>
                  <a:schemeClr val="accent6"/>
                </a:solidFill>
              </a:rPr>
              <a:t>Bayesian posterior </a:t>
            </a:r>
            <a:r>
              <a:rPr lang="en-US" sz="2000" dirty="0"/>
              <a:t>PDF of the unknown parameters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θ</a:t>
            </a:r>
            <a:r>
              <a:rPr lang="en-US" sz="2000" baseline="-25000" dirty="0">
                <a:solidFill>
                  <a:srgbClr val="3333CC"/>
                </a:solidFill>
                <a:latin typeface="+mj-lt"/>
              </a:rPr>
              <a:t>1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, …, </a:t>
            </a:r>
            <a:r>
              <a:rPr lang="en-US" sz="2000" i="1" dirty="0" err="1">
                <a:solidFill>
                  <a:srgbClr val="3333CC"/>
                </a:solidFill>
                <a:latin typeface="+mj-lt"/>
              </a:rPr>
              <a:t>θ</a:t>
            </a:r>
            <a:r>
              <a:rPr lang="en-US" sz="2000" i="1" baseline="-25000" dirty="0" err="1">
                <a:solidFill>
                  <a:srgbClr val="3333CC"/>
                </a:solidFill>
                <a:latin typeface="+mj-lt"/>
              </a:rPr>
              <a:t>m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</a:t>
            </a:r>
            <a:r>
              <a:rPr lang="en-US" sz="2000" dirty="0"/>
              <a:t>can be determined as: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2000" dirty="0"/>
          </a:p>
          <a:p>
            <a:r>
              <a:rPr lang="en-US" sz="2000" dirty="0"/>
              <a:t>Where 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π(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θ</a:t>
            </a:r>
            <a:r>
              <a:rPr lang="en-US" sz="2000" baseline="-25000" dirty="0">
                <a:solidFill>
                  <a:srgbClr val="3333CC"/>
                </a:solidFill>
                <a:latin typeface="+mj-lt"/>
              </a:rPr>
              <a:t>1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, …, </a:t>
            </a:r>
            <a:r>
              <a:rPr lang="en-US" sz="2000" i="1" dirty="0" err="1">
                <a:solidFill>
                  <a:srgbClr val="3333CC"/>
                </a:solidFill>
                <a:latin typeface="+mj-lt"/>
              </a:rPr>
              <a:t>θ</a:t>
            </a:r>
            <a:r>
              <a:rPr lang="en-US" sz="2000" i="1" baseline="-25000" dirty="0" err="1">
                <a:solidFill>
                  <a:srgbClr val="3333CC"/>
                </a:solidFill>
                <a:latin typeface="+mj-lt"/>
              </a:rPr>
              <a:t>m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) </a:t>
            </a:r>
            <a:r>
              <a:rPr lang="en-US" sz="2000" dirty="0"/>
              <a:t>is the subjective </a:t>
            </a:r>
            <a:r>
              <a:rPr lang="en-US" sz="2000" dirty="0">
                <a:solidFill>
                  <a:schemeClr val="accent6"/>
                </a:solidFill>
              </a:rPr>
              <a:t>prior probability</a:t>
            </a:r>
          </a:p>
          <a:p>
            <a:r>
              <a:rPr lang="en-US" sz="2000" dirty="0"/>
              <a:t>The denominator 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∫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L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x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, </a:t>
            </a:r>
            <a:r>
              <a:rPr lang="en-US" sz="2000" i="1" dirty="0" err="1">
                <a:solidFill>
                  <a:srgbClr val="3333CC"/>
                </a:solidFill>
                <a:latin typeface="+mj-lt"/>
              </a:rPr>
              <a:t>θ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) π(</a:t>
            </a:r>
            <a:r>
              <a:rPr lang="en-US" sz="2000" i="1" dirty="0" err="1">
                <a:solidFill>
                  <a:srgbClr val="3333CC"/>
                </a:solidFill>
                <a:latin typeface="+mj-lt"/>
              </a:rPr>
              <a:t>θ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) </a:t>
            </a:r>
            <a:r>
              <a:rPr lang="en-US" sz="2000" dirty="0" err="1">
                <a:solidFill>
                  <a:srgbClr val="3333CC"/>
                </a:solidFill>
                <a:latin typeface="+mj-lt"/>
              </a:rPr>
              <a:t>d</a:t>
            </a:r>
            <a:r>
              <a:rPr lang="en-US" sz="2000" baseline="30000" dirty="0" err="1">
                <a:solidFill>
                  <a:srgbClr val="3333CC"/>
                </a:solidFill>
                <a:latin typeface="+mj-lt"/>
              </a:rPr>
              <a:t>m</a:t>
            </a:r>
            <a:r>
              <a:rPr lang="en-US" sz="2000" i="1" dirty="0" err="1">
                <a:solidFill>
                  <a:srgbClr val="3333CC"/>
                </a:solidFill>
                <a:latin typeface="+mj-lt"/>
              </a:rPr>
              <a:t>θ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</a:t>
            </a:r>
            <a:r>
              <a:rPr lang="en-US" sz="2000" dirty="0"/>
              <a:t>is a normalization factor</a:t>
            </a:r>
          </a:p>
          <a:p>
            <a:r>
              <a:rPr lang="en-US" sz="2000" dirty="0"/>
              <a:t>The observation of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x</a:t>
            </a:r>
            <a:r>
              <a:rPr lang="en-US" sz="2000" baseline="-25000" dirty="0">
                <a:solidFill>
                  <a:srgbClr val="3333CC"/>
                </a:solidFill>
                <a:latin typeface="+mj-lt"/>
              </a:rPr>
              <a:t>1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, …, </a:t>
            </a:r>
            <a:r>
              <a:rPr lang="en-US" sz="2000" i="1" dirty="0" err="1">
                <a:solidFill>
                  <a:srgbClr val="3333CC"/>
                </a:solidFill>
                <a:latin typeface="+mj-lt"/>
              </a:rPr>
              <a:t>x</a:t>
            </a:r>
            <a:r>
              <a:rPr lang="en-US" sz="2000" i="1" baseline="-25000" dirty="0" err="1">
                <a:solidFill>
                  <a:srgbClr val="3333CC"/>
                </a:solidFill>
                <a:latin typeface="+mj-lt"/>
              </a:rPr>
              <a:t>n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</a:t>
            </a:r>
            <a:r>
              <a:rPr lang="en-US" sz="2000" dirty="0"/>
              <a:t>modifies the prior knowledge of the unknown parameters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θ</a:t>
            </a:r>
            <a:r>
              <a:rPr lang="en-US" sz="2000" baseline="-25000" dirty="0">
                <a:solidFill>
                  <a:srgbClr val="3333CC"/>
                </a:solidFill>
                <a:latin typeface="+mj-lt"/>
              </a:rPr>
              <a:t>1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, …, </a:t>
            </a:r>
            <a:r>
              <a:rPr lang="en-US" sz="2000" i="1" dirty="0" err="1">
                <a:solidFill>
                  <a:srgbClr val="3333CC"/>
                </a:solidFill>
                <a:latin typeface="+mj-lt"/>
              </a:rPr>
              <a:t>θ</a:t>
            </a:r>
            <a:r>
              <a:rPr lang="en-US" sz="2000" i="1" baseline="-25000" dirty="0" err="1">
                <a:solidFill>
                  <a:srgbClr val="3333CC"/>
                </a:solidFill>
                <a:latin typeface="+mj-lt"/>
              </a:rPr>
              <a:t>m</a:t>
            </a:r>
            <a:endParaRPr lang="en-US" sz="2000" i="1" baseline="-25000" dirty="0">
              <a:solidFill>
                <a:srgbClr val="3333CC"/>
              </a:solidFill>
              <a:latin typeface="+mj-lt"/>
            </a:endParaRPr>
          </a:p>
          <a:p>
            <a:r>
              <a:rPr lang="en-US" sz="2000" dirty="0">
                <a:solidFill>
                  <a:schemeClr val="accent6"/>
                </a:solidFill>
              </a:rPr>
              <a:t>If 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π(</a:t>
            </a:r>
            <a:r>
              <a:rPr lang="en-US" sz="2000" i="1" dirty="0">
                <a:solidFill>
                  <a:schemeClr val="accent6"/>
                </a:solidFill>
                <a:latin typeface="+mj-lt"/>
              </a:rPr>
              <a:t>θ</a:t>
            </a:r>
            <a:r>
              <a:rPr lang="en-US" sz="2000" baseline="-25000" dirty="0">
                <a:solidFill>
                  <a:schemeClr val="accent6"/>
                </a:solidFill>
                <a:latin typeface="+mj-lt"/>
              </a:rPr>
              <a:t>1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, …, </a:t>
            </a:r>
            <a:r>
              <a:rPr lang="en-US" sz="2000" i="1" dirty="0" err="1">
                <a:solidFill>
                  <a:schemeClr val="accent6"/>
                </a:solidFill>
                <a:latin typeface="+mj-lt"/>
              </a:rPr>
              <a:t>θ</a:t>
            </a:r>
            <a:r>
              <a:rPr lang="en-US" sz="2000" i="1" baseline="-25000" dirty="0" err="1">
                <a:solidFill>
                  <a:schemeClr val="accent6"/>
                </a:solidFill>
                <a:latin typeface="+mj-lt"/>
              </a:rPr>
              <a:t>m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) </a:t>
            </a:r>
            <a:r>
              <a:rPr lang="en-US" sz="2000" dirty="0">
                <a:solidFill>
                  <a:schemeClr val="accent6"/>
                </a:solidFill>
              </a:rPr>
              <a:t>is sufficiently smooth and </a:t>
            </a:r>
            <a:r>
              <a:rPr lang="en-US" sz="2000" i="1" dirty="0">
                <a:solidFill>
                  <a:schemeClr val="accent6"/>
                </a:solidFill>
                <a:latin typeface="+mj-lt"/>
              </a:rPr>
              <a:t>L</a:t>
            </a:r>
            <a:r>
              <a:rPr lang="en-US" sz="2000" dirty="0">
                <a:solidFill>
                  <a:schemeClr val="accent6"/>
                </a:solidFill>
              </a:rPr>
              <a:t> is sharply peaked around the true values </a:t>
            </a:r>
            <a:r>
              <a:rPr lang="en-US" sz="2000" i="1" dirty="0">
                <a:solidFill>
                  <a:schemeClr val="accent6"/>
                </a:solidFill>
                <a:latin typeface="+mj-lt"/>
              </a:rPr>
              <a:t>θ</a:t>
            </a:r>
            <a:r>
              <a:rPr lang="en-US" sz="2000" baseline="-25000" dirty="0">
                <a:solidFill>
                  <a:schemeClr val="accent6"/>
                </a:solidFill>
                <a:latin typeface="+mj-lt"/>
              </a:rPr>
              <a:t>1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, …, </a:t>
            </a:r>
            <a:r>
              <a:rPr lang="en-US" sz="2000" i="1" dirty="0" err="1">
                <a:solidFill>
                  <a:schemeClr val="accent6"/>
                </a:solidFill>
                <a:latin typeface="+mj-lt"/>
              </a:rPr>
              <a:t>θ</a:t>
            </a:r>
            <a:r>
              <a:rPr lang="en-US" sz="2000" i="1" baseline="-25000" dirty="0" err="1">
                <a:solidFill>
                  <a:schemeClr val="accent6"/>
                </a:solidFill>
                <a:latin typeface="+mj-lt"/>
              </a:rPr>
              <a:t>m</a:t>
            </a:r>
            <a:r>
              <a:rPr lang="en-US" sz="2000" dirty="0">
                <a:solidFill>
                  <a:schemeClr val="accent6"/>
                </a:solidFill>
              </a:rPr>
              <a:t>, the resulting posterior will not be strongly dependent on the prior’s choice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03674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olo 3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Repeated use of Bayes theorem</a:t>
            </a:r>
            <a:endParaRPr lang="en-US" dirty="0"/>
          </a:p>
        </p:txBody>
      </p:sp>
      <p:sp>
        <p:nvSpPr>
          <p:cNvPr id="36" name="Segnaposto contenuto 3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Bayes theorem can be applied sequentially for repeated </a:t>
            </a:r>
            <a:r>
              <a:rPr lang="en-US" sz="1800" dirty="0">
                <a:solidFill>
                  <a:schemeClr val="accent2"/>
                </a:solidFill>
              </a:rPr>
              <a:t>independent</a:t>
            </a:r>
            <a:r>
              <a:rPr lang="en-US" sz="1800" dirty="0"/>
              <a:t>  observations (</a:t>
            </a:r>
            <a:r>
              <a:rPr lang="en-US" sz="1800" dirty="0">
                <a:solidFill>
                  <a:srgbClr val="3333CC"/>
                </a:solidFill>
              </a:rPr>
              <a:t>posterior PDF = learning from experiments</a:t>
            </a:r>
            <a:r>
              <a:rPr lang="en-US" sz="1800" dirty="0"/>
              <a:t>)</a:t>
            </a:r>
            <a:endParaRPr lang="en-US" sz="1600" i="1" dirty="0">
              <a:solidFill>
                <a:schemeClr val="folHlink"/>
              </a:solidFill>
              <a:latin typeface="Times New Roman" charset="0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23</a:t>
            </a:fld>
            <a:endParaRPr lang="it-IT"/>
          </a:p>
        </p:txBody>
      </p:sp>
      <p:sp>
        <p:nvSpPr>
          <p:cNvPr id="63" name="AutoShape 23"/>
          <p:cNvSpPr>
            <a:spLocks noChangeArrowheads="1"/>
          </p:cNvSpPr>
          <p:nvPr/>
        </p:nvSpPr>
        <p:spPr bwMode="auto">
          <a:xfrm>
            <a:off x="187325" y="2851174"/>
            <a:ext cx="865188" cy="504825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4" name="Text Box 4"/>
          <p:cNvSpPr txBox="1">
            <a:spLocks noChangeArrowheads="1"/>
          </p:cNvSpPr>
          <p:nvPr/>
        </p:nvSpPr>
        <p:spPr bwMode="auto">
          <a:xfrm>
            <a:off x="258763" y="2905149"/>
            <a:ext cx="720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latin typeface="Arial" charset="0"/>
              </a:rPr>
              <a:t>Prior</a:t>
            </a:r>
          </a:p>
        </p:txBody>
      </p:sp>
      <p:sp>
        <p:nvSpPr>
          <p:cNvPr id="65" name="Line 5"/>
          <p:cNvSpPr>
            <a:spLocks noChangeShapeType="1"/>
          </p:cNvSpPr>
          <p:nvPr/>
        </p:nvSpPr>
        <p:spPr bwMode="auto">
          <a:xfrm>
            <a:off x="1042988" y="3403624"/>
            <a:ext cx="1368425" cy="3587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6" name="AutoShape 24"/>
          <p:cNvSpPr>
            <a:spLocks noChangeArrowheads="1"/>
          </p:cNvSpPr>
          <p:nvPr/>
        </p:nvSpPr>
        <p:spPr bwMode="auto">
          <a:xfrm>
            <a:off x="185738" y="3811612"/>
            <a:ext cx="2879725" cy="504825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7" name="Text Box 6"/>
          <p:cNvSpPr txBox="1">
            <a:spLocks noChangeArrowheads="1"/>
          </p:cNvSpPr>
          <p:nvPr/>
        </p:nvSpPr>
        <p:spPr bwMode="auto">
          <a:xfrm>
            <a:off x="220663" y="3865587"/>
            <a:ext cx="2809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latin typeface="Arial" charset="0"/>
              </a:rPr>
              <a:t>Conditioned posterior 1</a:t>
            </a:r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1258888" y="3140099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99FF"/>
                </a:solidFill>
                <a:latin typeface="Arial" charset="0"/>
              </a:rPr>
              <a:t>observation 1</a:t>
            </a:r>
          </a:p>
        </p:txBody>
      </p:sp>
      <p:sp>
        <p:nvSpPr>
          <p:cNvPr id="69" name="Line 8"/>
          <p:cNvSpPr>
            <a:spLocks noChangeShapeType="1"/>
          </p:cNvSpPr>
          <p:nvPr/>
        </p:nvSpPr>
        <p:spPr bwMode="auto">
          <a:xfrm>
            <a:off x="2916238" y="4364062"/>
            <a:ext cx="1368425" cy="3587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0" name="AutoShape 27"/>
          <p:cNvSpPr>
            <a:spLocks noChangeArrowheads="1"/>
          </p:cNvSpPr>
          <p:nvPr/>
        </p:nvSpPr>
        <p:spPr bwMode="auto">
          <a:xfrm>
            <a:off x="2198688" y="4772049"/>
            <a:ext cx="2952750" cy="50482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1" name="Text Box 9"/>
          <p:cNvSpPr txBox="1">
            <a:spLocks noChangeArrowheads="1"/>
          </p:cNvSpPr>
          <p:nvPr/>
        </p:nvSpPr>
        <p:spPr bwMode="auto">
          <a:xfrm>
            <a:off x="2270125" y="4826024"/>
            <a:ext cx="2809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latin typeface="Arial" charset="0"/>
              </a:rPr>
              <a:t>Conditioned posterior 2</a:t>
            </a:r>
          </a:p>
        </p:txBody>
      </p:sp>
      <p:sp>
        <p:nvSpPr>
          <p:cNvPr id="72" name="Text Box 10"/>
          <p:cNvSpPr txBox="1">
            <a:spLocks noChangeArrowheads="1"/>
          </p:cNvSpPr>
          <p:nvPr/>
        </p:nvSpPr>
        <p:spPr bwMode="auto">
          <a:xfrm>
            <a:off x="3348038" y="4148162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99FF"/>
                </a:solidFill>
                <a:latin typeface="Arial" charset="0"/>
              </a:rPr>
              <a:t>observation 2</a:t>
            </a:r>
          </a:p>
        </p:txBody>
      </p:sp>
      <p:sp>
        <p:nvSpPr>
          <p:cNvPr id="73" name="Line 11"/>
          <p:cNvSpPr>
            <a:spLocks noChangeShapeType="1"/>
          </p:cNvSpPr>
          <p:nvPr/>
        </p:nvSpPr>
        <p:spPr bwMode="auto">
          <a:xfrm>
            <a:off x="4356100" y="5324499"/>
            <a:ext cx="1368425" cy="3587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4" name="AutoShape 28"/>
          <p:cNvSpPr>
            <a:spLocks noChangeArrowheads="1"/>
          </p:cNvSpPr>
          <p:nvPr/>
        </p:nvSpPr>
        <p:spPr bwMode="auto">
          <a:xfrm>
            <a:off x="4284663" y="5732487"/>
            <a:ext cx="2951162" cy="504825"/>
          </a:xfrm>
          <a:prstGeom prst="roundRect">
            <a:avLst>
              <a:gd name="adj" fmla="val 16667"/>
            </a:avLst>
          </a:prstGeom>
          <a:solidFill>
            <a:srgbClr val="33CCFF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5" name="Text Box 12"/>
          <p:cNvSpPr txBox="1">
            <a:spLocks noChangeArrowheads="1"/>
          </p:cNvSpPr>
          <p:nvPr/>
        </p:nvSpPr>
        <p:spPr bwMode="auto">
          <a:xfrm>
            <a:off x="4354513" y="5786462"/>
            <a:ext cx="2809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latin typeface="Arial" charset="0"/>
              </a:rPr>
              <a:t>Conditioned posterior 3</a:t>
            </a:r>
          </a:p>
        </p:txBody>
      </p:sp>
      <p:sp>
        <p:nvSpPr>
          <p:cNvPr id="76" name="Text Box 13"/>
          <p:cNvSpPr txBox="1">
            <a:spLocks noChangeArrowheads="1"/>
          </p:cNvSpPr>
          <p:nvPr/>
        </p:nvSpPr>
        <p:spPr bwMode="auto">
          <a:xfrm>
            <a:off x="5148263" y="5227662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99FF"/>
                </a:solidFill>
                <a:latin typeface="Arial" charset="0"/>
              </a:rPr>
              <a:t>observation 3</a:t>
            </a:r>
          </a:p>
        </p:txBody>
      </p:sp>
      <p:sp>
        <p:nvSpPr>
          <p:cNvPr id="77" name="Text Box 15"/>
          <p:cNvSpPr txBox="1">
            <a:spLocks noChangeArrowheads="1"/>
          </p:cNvSpPr>
          <p:nvPr/>
        </p:nvSpPr>
        <p:spPr bwMode="auto">
          <a:xfrm>
            <a:off x="1133265" y="1920996"/>
            <a:ext cx="1227137" cy="425450"/>
          </a:xfrm>
          <a:prstGeom prst="rect">
            <a:avLst/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 dirty="0">
                <a:solidFill>
                  <a:schemeClr val="bg2"/>
                </a:solidFill>
              </a:rPr>
              <a:t>P</a:t>
            </a:r>
            <a:r>
              <a:rPr lang="en-US" sz="2000" baseline="-25000" dirty="0">
                <a:solidFill>
                  <a:schemeClr val="bg2"/>
                </a:solidFill>
              </a:rPr>
              <a:t>0</a:t>
            </a:r>
            <a:r>
              <a:rPr lang="en-US" sz="2000" dirty="0">
                <a:solidFill>
                  <a:schemeClr val="bg2"/>
                </a:solidFill>
              </a:rPr>
              <a:t> = Prior</a:t>
            </a:r>
          </a:p>
        </p:txBody>
      </p:sp>
      <p:sp>
        <p:nvSpPr>
          <p:cNvPr id="78" name="Text Box 16"/>
          <p:cNvSpPr txBox="1">
            <a:spLocks noChangeArrowheads="1"/>
          </p:cNvSpPr>
          <p:nvPr/>
        </p:nvSpPr>
        <p:spPr bwMode="auto">
          <a:xfrm>
            <a:off x="3166642" y="2881069"/>
            <a:ext cx="1675459" cy="400110"/>
          </a:xfrm>
          <a:prstGeom prst="rect">
            <a:avLst/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 dirty="0">
                <a:solidFill>
                  <a:srgbClr val="7777BB"/>
                </a:solidFill>
              </a:rPr>
              <a:t>P</a:t>
            </a:r>
            <a:r>
              <a:rPr lang="en-US" sz="2000" baseline="-25000" dirty="0">
                <a:solidFill>
                  <a:srgbClr val="7777BB"/>
                </a:solidFill>
              </a:rPr>
              <a:t>1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∝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i="1" dirty="0">
                <a:solidFill>
                  <a:schemeClr val="bg2"/>
                </a:solidFill>
              </a:rPr>
              <a:t>P</a:t>
            </a:r>
            <a:r>
              <a:rPr lang="en-US" sz="2000" baseline="-25000" dirty="0">
                <a:solidFill>
                  <a:schemeClr val="bg2"/>
                </a:solidFill>
              </a:rPr>
              <a:t>0</a:t>
            </a:r>
            <a:r>
              <a:rPr lang="en-US" sz="2000" dirty="0">
                <a:solidFill>
                  <a:schemeClr val="folHlink"/>
                </a:solidFill>
              </a:rPr>
              <a:t> </a:t>
            </a:r>
            <a:r>
              <a:rPr lang="en-US" sz="2000" dirty="0">
                <a:solidFill>
                  <a:schemeClr val="folHlink"/>
                </a:solidFill>
                <a:sym typeface="Symbol" charset="2"/>
              </a:rPr>
              <a:t>⨉ </a:t>
            </a:r>
            <a:r>
              <a:rPr lang="en-US" sz="2000" i="1" dirty="0">
                <a:solidFill>
                  <a:srgbClr val="0099FF"/>
                </a:solidFill>
                <a:sym typeface="Symbol" charset="2"/>
              </a:rPr>
              <a:t>L</a:t>
            </a:r>
            <a:r>
              <a:rPr lang="en-US" sz="2000" baseline="-25000" dirty="0">
                <a:solidFill>
                  <a:srgbClr val="0099FF"/>
                </a:solidFill>
                <a:sym typeface="Symbol" charset="2"/>
              </a:rPr>
              <a:t>1</a:t>
            </a:r>
          </a:p>
        </p:txBody>
      </p:sp>
      <p:sp>
        <p:nvSpPr>
          <p:cNvPr id="79" name="Text Box 17"/>
          <p:cNvSpPr txBox="1">
            <a:spLocks noChangeArrowheads="1"/>
          </p:cNvSpPr>
          <p:nvPr/>
        </p:nvSpPr>
        <p:spPr bwMode="auto">
          <a:xfrm>
            <a:off x="5237163" y="3889132"/>
            <a:ext cx="3397084" cy="400110"/>
          </a:xfrm>
          <a:prstGeom prst="rect">
            <a:avLst/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 dirty="0">
                <a:solidFill>
                  <a:srgbClr val="5555DD"/>
                </a:solidFill>
              </a:rPr>
              <a:t>P</a:t>
            </a:r>
            <a:r>
              <a:rPr lang="en-US" sz="2000" baseline="-25000" dirty="0">
                <a:solidFill>
                  <a:srgbClr val="5555DD"/>
                </a:solidFill>
              </a:rPr>
              <a:t>2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∝ </a:t>
            </a:r>
            <a:r>
              <a:rPr lang="en-US" sz="2000" i="1" dirty="0">
                <a:solidFill>
                  <a:srgbClr val="7777BB"/>
                </a:solidFill>
              </a:rPr>
              <a:t>P</a:t>
            </a:r>
            <a:r>
              <a:rPr lang="en-US" sz="2000" baseline="-25000" dirty="0">
                <a:solidFill>
                  <a:srgbClr val="7777BB"/>
                </a:solidFill>
              </a:rPr>
              <a:t>1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>
                <a:solidFill>
                  <a:schemeClr val="folHlink"/>
                </a:solidFill>
                <a:sym typeface="Symbol" charset="2"/>
              </a:rPr>
              <a:t>⨉ </a:t>
            </a:r>
            <a:r>
              <a:rPr lang="en-US" sz="2000" i="1" dirty="0">
                <a:solidFill>
                  <a:srgbClr val="0099FF"/>
                </a:solidFill>
                <a:sym typeface="Symbol" charset="2"/>
              </a:rPr>
              <a:t>L</a:t>
            </a:r>
            <a:r>
              <a:rPr lang="en-US" sz="2000" baseline="-25000" dirty="0">
                <a:solidFill>
                  <a:srgbClr val="0099FF"/>
                </a:solidFill>
                <a:sym typeface="Symbol" charset="2"/>
              </a:rPr>
              <a:t>2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∝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i="1" dirty="0">
                <a:solidFill>
                  <a:schemeClr val="bg2"/>
                </a:solidFill>
              </a:rPr>
              <a:t>P</a:t>
            </a:r>
            <a:r>
              <a:rPr lang="en-US" sz="2000" baseline="-25000" dirty="0">
                <a:solidFill>
                  <a:schemeClr val="bg2"/>
                </a:solidFill>
              </a:rPr>
              <a:t>0</a:t>
            </a:r>
            <a:r>
              <a:rPr lang="en-US" sz="2000" dirty="0">
                <a:solidFill>
                  <a:schemeClr val="folHlink"/>
                </a:solidFill>
              </a:rPr>
              <a:t> </a:t>
            </a:r>
            <a:r>
              <a:rPr lang="en-US" sz="2000" dirty="0">
                <a:solidFill>
                  <a:schemeClr val="folHlink"/>
                </a:solidFill>
                <a:sym typeface="Symbol" charset="2"/>
              </a:rPr>
              <a:t>⨉ </a:t>
            </a:r>
            <a:r>
              <a:rPr lang="en-US" sz="2000" i="1" dirty="0">
                <a:solidFill>
                  <a:srgbClr val="0099FF"/>
                </a:solidFill>
                <a:sym typeface="Symbol" charset="2"/>
              </a:rPr>
              <a:t>L</a:t>
            </a:r>
            <a:r>
              <a:rPr lang="en-US" sz="2000" baseline="-25000" dirty="0">
                <a:solidFill>
                  <a:srgbClr val="0099FF"/>
                </a:solidFill>
                <a:sym typeface="Symbol" charset="2"/>
              </a:rPr>
              <a:t>1</a:t>
            </a:r>
            <a:r>
              <a:rPr lang="en-US" sz="2000" baseline="-25000" dirty="0">
                <a:solidFill>
                  <a:srgbClr val="3333FF"/>
                </a:solidFill>
                <a:sym typeface="Symbol" charset="2"/>
              </a:rPr>
              <a:t> </a:t>
            </a:r>
            <a:r>
              <a:rPr lang="en-US" sz="2000" dirty="0">
                <a:solidFill>
                  <a:schemeClr val="folHlink"/>
                </a:solidFill>
                <a:sym typeface="Symbol" charset="2"/>
              </a:rPr>
              <a:t>⨉ </a:t>
            </a:r>
            <a:r>
              <a:rPr lang="en-US" sz="2000" i="1" dirty="0">
                <a:solidFill>
                  <a:srgbClr val="0099FF"/>
                </a:solidFill>
                <a:sym typeface="Symbol" charset="2"/>
              </a:rPr>
              <a:t>L</a:t>
            </a:r>
            <a:r>
              <a:rPr lang="en-US" sz="2000" baseline="-25000" dirty="0">
                <a:solidFill>
                  <a:srgbClr val="0099FF"/>
                </a:solidFill>
                <a:sym typeface="Symbol" charset="2"/>
              </a:rPr>
              <a:t>2</a:t>
            </a:r>
          </a:p>
        </p:txBody>
      </p:sp>
      <p:sp>
        <p:nvSpPr>
          <p:cNvPr id="80" name="Text Box 18"/>
          <p:cNvSpPr txBox="1">
            <a:spLocks noChangeArrowheads="1"/>
          </p:cNvSpPr>
          <p:nvPr/>
        </p:nvSpPr>
        <p:spPr bwMode="auto">
          <a:xfrm>
            <a:off x="6156325" y="4795862"/>
            <a:ext cx="2813591" cy="400110"/>
          </a:xfrm>
          <a:prstGeom prst="rect">
            <a:avLst/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 dirty="0">
                <a:solidFill>
                  <a:srgbClr val="3333FF"/>
                </a:solidFill>
              </a:rPr>
              <a:t>P</a:t>
            </a:r>
            <a:r>
              <a:rPr lang="en-US" sz="2000" baseline="-25000" dirty="0">
                <a:solidFill>
                  <a:srgbClr val="3333FF"/>
                </a:solidFill>
              </a:rPr>
              <a:t>3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∝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i="1" dirty="0">
                <a:solidFill>
                  <a:schemeClr val="bg2"/>
                </a:solidFill>
              </a:rPr>
              <a:t>P</a:t>
            </a:r>
            <a:r>
              <a:rPr lang="en-US" sz="2000" baseline="-25000" dirty="0">
                <a:solidFill>
                  <a:schemeClr val="bg2"/>
                </a:solidFill>
              </a:rPr>
              <a:t>0</a:t>
            </a:r>
            <a:r>
              <a:rPr lang="en-US" sz="2000" dirty="0">
                <a:solidFill>
                  <a:schemeClr val="folHlink"/>
                </a:solidFill>
              </a:rPr>
              <a:t> </a:t>
            </a:r>
            <a:r>
              <a:rPr lang="en-US" sz="2000" dirty="0">
                <a:solidFill>
                  <a:schemeClr val="folHlink"/>
                </a:solidFill>
                <a:sym typeface="Symbol" charset="2"/>
              </a:rPr>
              <a:t>⨉ </a:t>
            </a:r>
            <a:r>
              <a:rPr lang="en-US" sz="2000" i="1" dirty="0">
                <a:solidFill>
                  <a:srgbClr val="0099FF"/>
                </a:solidFill>
                <a:sym typeface="Symbol" charset="2"/>
              </a:rPr>
              <a:t>L</a:t>
            </a:r>
            <a:r>
              <a:rPr lang="en-US" sz="2000" baseline="-25000" dirty="0">
                <a:solidFill>
                  <a:srgbClr val="0099FF"/>
                </a:solidFill>
                <a:sym typeface="Symbol" charset="2"/>
              </a:rPr>
              <a:t>1</a:t>
            </a:r>
            <a:r>
              <a:rPr lang="en-US" sz="2000" baseline="-25000" dirty="0">
                <a:solidFill>
                  <a:srgbClr val="3333FF"/>
                </a:solidFill>
                <a:sym typeface="Symbol" charset="2"/>
              </a:rPr>
              <a:t> </a:t>
            </a:r>
            <a:r>
              <a:rPr lang="en-US" sz="2000" dirty="0">
                <a:solidFill>
                  <a:schemeClr val="folHlink"/>
                </a:solidFill>
                <a:sym typeface="Symbol" charset="2"/>
              </a:rPr>
              <a:t>⨉ </a:t>
            </a:r>
            <a:r>
              <a:rPr lang="en-US" sz="2000" i="1" dirty="0">
                <a:solidFill>
                  <a:srgbClr val="0099FF"/>
                </a:solidFill>
                <a:sym typeface="Symbol" charset="2"/>
              </a:rPr>
              <a:t>L</a:t>
            </a:r>
            <a:r>
              <a:rPr lang="en-US" sz="2000" baseline="-25000" dirty="0">
                <a:solidFill>
                  <a:srgbClr val="0099FF"/>
                </a:solidFill>
                <a:sym typeface="Symbol" charset="2"/>
              </a:rPr>
              <a:t>2</a:t>
            </a:r>
            <a:r>
              <a:rPr lang="en-US" sz="2000" baseline="-25000" dirty="0">
                <a:solidFill>
                  <a:srgbClr val="3333FF"/>
                </a:solidFill>
                <a:sym typeface="Symbol" charset="2"/>
              </a:rPr>
              <a:t> </a:t>
            </a:r>
            <a:r>
              <a:rPr lang="en-US" sz="2000" dirty="0">
                <a:solidFill>
                  <a:schemeClr val="folHlink"/>
                </a:solidFill>
                <a:sym typeface="Symbol" charset="2"/>
              </a:rPr>
              <a:t>⨉ </a:t>
            </a:r>
            <a:r>
              <a:rPr lang="en-US" sz="2000" i="1" dirty="0">
                <a:solidFill>
                  <a:srgbClr val="0099FF"/>
                </a:solidFill>
                <a:sym typeface="Symbol" charset="2"/>
              </a:rPr>
              <a:t>L</a:t>
            </a:r>
            <a:r>
              <a:rPr lang="en-US" sz="2000" baseline="-25000" dirty="0">
                <a:solidFill>
                  <a:srgbClr val="0099FF"/>
                </a:solidFill>
                <a:sym typeface="Symbol" charset="2"/>
              </a:rPr>
              <a:t>3</a:t>
            </a:r>
            <a:r>
              <a:rPr lang="en-US" sz="2000" dirty="0">
                <a:solidFill>
                  <a:srgbClr val="3333FF"/>
                </a:solidFill>
                <a:sym typeface="Symbol" charset="2"/>
              </a:rPr>
              <a:t> </a:t>
            </a:r>
            <a:endParaRPr lang="en-US" sz="2000" baseline="-25000" dirty="0">
              <a:solidFill>
                <a:srgbClr val="3333FF"/>
              </a:solidFill>
              <a:sym typeface="Symbol" charset="2"/>
            </a:endParaRPr>
          </a:p>
        </p:txBody>
      </p:sp>
      <p:sp>
        <p:nvSpPr>
          <p:cNvPr id="81" name="AutoShape 20"/>
          <p:cNvSpPr>
            <a:spLocks noChangeArrowheads="1"/>
          </p:cNvSpPr>
          <p:nvPr/>
        </p:nvSpPr>
        <p:spPr bwMode="auto">
          <a:xfrm rot="17999156">
            <a:off x="2807494" y="3419184"/>
            <a:ext cx="504825" cy="28733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CCFFCC"/>
              </a:gs>
            </a:gsLst>
            <a:lin ang="0" scaled="1"/>
          </a:gra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2" name="AutoShape 21"/>
          <p:cNvSpPr>
            <a:spLocks noChangeArrowheads="1"/>
          </p:cNvSpPr>
          <p:nvPr/>
        </p:nvSpPr>
        <p:spPr bwMode="auto">
          <a:xfrm rot="17999156">
            <a:off x="4886430" y="4392742"/>
            <a:ext cx="504825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CCFFCC"/>
              </a:gs>
            </a:gsLst>
            <a:lin ang="0" scaled="1"/>
          </a:gra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3" name="AutoShape 22"/>
          <p:cNvSpPr>
            <a:spLocks noChangeArrowheads="1"/>
          </p:cNvSpPr>
          <p:nvPr/>
        </p:nvSpPr>
        <p:spPr bwMode="auto">
          <a:xfrm rot="17999156">
            <a:off x="6984206" y="5345032"/>
            <a:ext cx="504825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CCFFCC"/>
              </a:gs>
            </a:gsLst>
            <a:lin ang="0" scaled="1"/>
          </a:gra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4" name="AutoShape 19"/>
          <p:cNvSpPr>
            <a:spLocks noChangeArrowheads="1"/>
          </p:cNvSpPr>
          <p:nvPr/>
        </p:nvSpPr>
        <p:spPr bwMode="auto">
          <a:xfrm rot="17999156">
            <a:off x="791369" y="2456681"/>
            <a:ext cx="504825" cy="28733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CCFFCC"/>
              </a:gs>
            </a:gsLst>
            <a:lin ang="0" scaled="1"/>
          </a:gra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5" name="AutoShape 31"/>
          <p:cNvSpPr>
            <a:spLocks noChangeArrowheads="1"/>
          </p:cNvSpPr>
          <p:nvPr/>
        </p:nvSpPr>
        <p:spPr bwMode="auto">
          <a:xfrm>
            <a:off x="4932363" y="2015882"/>
            <a:ext cx="4032250" cy="1800225"/>
          </a:xfrm>
          <a:prstGeom prst="downArrowCallout">
            <a:avLst>
              <a:gd name="adj1" fmla="val 55914"/>
              <a:gd name="adj2" fmla="val 55996"/>
              <a:gd name="adj3" fmla="val 14671"/>
              <a:gd name="adj4" fmla="val 72773"/>
            </a:avLst>
          </a:prstGeom>
          <a:solidFill>
            <a:srgbClr val="FF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6" name="Text Box 32"/>
          <p:cNvSpPr txBox="1">
            <a:spLocks noChangeArrowheads="1"/>
          </p:cNvSpPr>
          <p:nvPr/>
        </p:nvSpPr>
        <p:spPr bwMode="auto">
          <a:xfrm>
            <a:off x="5003800" y="2088907"/>
            <a:ext cx="3944938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Arial" charset="0"/>
              </a:rPr>
              <a:t>Note that applying Bayes theorem directly</a:t>
            </a:r>
            <a:br>
              <a:rPr lang="en-US" dirty="0">
                <a:solidFill>
                  <a:schemeClr val="accent2"/>
                </a:solidFill>
                <a:latin typeface="Arial" charset="0"/>
              </a:rPr>
            </a:br>
            <a:r>
              <a:rPr lang="en-US" dirty="0">
                <a:solidFill>
                  <a:schemeClr val="accent2"/>
                </a:solidFill>
                <a:latin typeface="Arial" charset="0"/>
              </a:rPr>
              <a:t>from prior to (obs1 + obs2) leads to the </a:t>
            </a:r>
            <a:br>
              <a:rPr lang="en-US" dirty="0">
                <a:solidFill>
                  <a:schemeClr val="accent2"/>
                </a:solidFill>
                <a:latin typeface="Arial" charset="0"/>
              </a:rPr>
            </a:br>
            <a:r>
              <a:rPr lang="en-US" dirty="0">
                <a:solidFill>
                  <a:schemeClr val="accent2"/>
                </a:solidFill>
                <a:latin typeface="Arial" charset="0"/>
              </a:rPr>
              <a:t>same result:</a:t>
            </a:r>
          </a:p>
          <a:p>
            <a:pPr algn="ctr"/>
            <a:r>
              <a:rPr lang="en-US" i="1" dirty="0">
                <a:solidFill>
                  <a:schemeClr val="accent2"/>
                </a:solidFill>
              </a:rPr>
              <a:t>P</a:t>
            </a:r>
            <a:r>
              <a:rPr lang="en-US" baseline="-25000" dirty="0">
                <a:solidFill>
                  <a:schemeClr val="accent2"/>
                </a:solidFill>
              </a:rPr>
              <a:t>1+2</a:t>
            </a:r>
            <a:r>
              <a:rPr lang="en-US" dirty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=</a:t>
            </a:r>
            <a:r>
              <a:rPr lang="en-US" dirty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en-US" i="1" dirty="0">
                <a:solidFill>
                  <a:schemeClr val="accent2"/>
                </a:solidFill>
              </a:rPr>
              <a:t>P</a:t>
            </a:r>
            <a:r>
              <a:rPr lang="en-US" baseline="-25000" dirty="0">
                <a:solidFill>
                  <a:schemeClr val="accent2"/>
                </a:solidFill>
              </a:rPr>
              <a:t>0</a:t>
            </a:r>
            <a:r>
              <a:rPr lang="en-US" dirty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en-US" dirty="0">
                <a:solidFill>
                  <a:schemeClr val="accent2"/>
                </a:solidFill>
                <a:sym typeface="Symbol" charset="2"/>
              </a:rPr>
              <a:t>⨉ </a:t>
            </a:r>
            <a:r>
              <a:rPr lang="en-US" i="1" dirty="0">
                <a:solidFill>
                  <a:schemeClr val="accent2"/>
                </a:solidFill>
              </a:rPr>
              <a:t>L</a:t>
            </a:r>
            <a:r>
              <a:rPr lang="en-US" baseline="-25000" dirty="0">
                <a:solidFill>
                  <a:schemeClr val="accent2"/>
                </a:solidFill>
              </a:rPr>
              <a:t>1+2</a:t>
            </a:r>
            <a:r>
              <a:rPr lang="en-US" dirty="0">
                <a:solidFill>
                  <a:schemeClr val="accent2"/>
                </a:solidFill>
              </a:rPr>
              <a:t> = </a:t>
            </a:r>
            <a:r>
              <a:rPr lang="en-US" i="1" dirty="0">
                <a:solidFill>
                  <a:schemeClr val="accent2"/>
                </a:solidFill>
              </a:rPr>
              <a:t>P</a:t>
            </a:r>
            <a:r>
              <a:rPr lang="en-US" baseline="-25000" dirty="0">
                <a:solidFill>
                  <a:schemeClr val="accent2"/>
                </a:solidFill>
              </a:rPr>
              <a:t>0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  <a:sym typeface="Symbol" charset="2"/>
              </a:rPr>
              <a:t>⨉</a:t>
            </a:r>
            <a:r>
              <a:rPr lang="en-US" dirty="0"/>
              <a:t> </a:t>
            </a:r>
            <a:r>
              <a:rPr lang="en-US" i="1" dirty="0">
                <a:solidFill>
                  <a:schemeClr val="accent2"/>
                </a:solidFill>
              </a:rPr>
              <a:t>L</a:t>
            </a:r>
            <a:r>
              <a:rPr lang="en-US" baseline="-25000" dirty="0">
                <a:solidFill>
                  <a:schemeClr val="accent2"/>
                </a:solidFill>
              </a:rPr>
              <a:t>1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  <a:sym typeface="Symbol" charset="2"/>
              </a:rPr>
              <a:t>⨉ </a:t>
            </a:r>
            <a:r>
              <a:rPr lang="en-US" i="1" dirty="0">
                <a:solidFill>
                  <a:schemeClr val="accent2"/>
                </a:solidFill>
                <a:sym typeface="Symbol" charset="2"/>
              </a:rPr>
              <a:t>L</a:t>
            </a:r>
            <a:r>
              <a:rPr lang="en-US" baseline="-25000" dirty="0">
                <a:solidFill>
                  <a:schemeClr val="accent2"/>
                </a:solidFill>
                <a:sym typeface="Symbol" charset="2"/>
              </a:rPr>
              <a:t>2</a:t>
            </a:r>
            <a:r>
              <a:rPr lang="en-US" dirty="0">
                <a:solidFill>
                  <a:schemeClr val="accent2"/>
                </a:solidFill>
                <a:sym typeface="Symbol" charset="2"/>
              </a:rPr>
              <a:t> = </a:t>
            </a:r>
            <a:r>
              <a:rPr lang="en-US" i="1" dirty="0">
                <a:solidFill>
                  <a:schemeClr val="accent2"/>
                </a:solidFill>
                <a:sym typeface="Symbol" charset="2"/>
              </a:rPr>
              <a:t>P</a:t>
            </a:r>
            <a:r>
              <a:rPr lang="en-US" baseline="-25000" dirty="0">
                <a:solidFill>
                  <a:schemeClr val="accent2"/>
                </a:solidFill>
                <a:sym typeface="Symbol" charset="2"/>
              </a:rPr>
              <a:t>2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325603" y="5487910"/>
            <a:ext cx="3579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Composite likelihood = product of individual likelihoods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(for independent observations)</a:t>
            </a:r>
          </a:p>
        </p:txBody>
      </p:sp>
    </p:spTree>
    <p:extLst>
      <p:ext uri="{BB962C8B-B14F-4D97-AF65-F5344CB8AC3E}">
        <p14:creationId xmlns:p14="http://schemas.microsoft.com/office/powerpoint/2010/main" val="5969882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3584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3584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5E73DCB-5E2A-EE4A-BDFF-B7712F51E788}" type="slidenum">
              <a:rPr lang="it-IT" smtClean="0">
                <a:latin typeface="Arial" charset="0"/>
              </a:rPr>
              <a:pPr/>
              <a:t>24</a:t>
            </a:fld>
            <a:endParaRPr lang="it-IT">
              <a:latin typeface="Arial" charset="0"/>
            </a:endParaRPr>
          </a:p>
        </p:txBody>
      </p:sp>
      <p:sp>
        <p:nvSpPr>
          <p:cNvPr id="1050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Bayesian in decision theory</a:t>
            </a:r>
          </a:p>
        </p:txBody>
      </p:sp>
      <p:sp>
        <p:nvSpPr>
          <p:cNvPr id="358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You need to decide to take some action after you have computed your degree of belief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E.g.: make a public announcement of a discovery or not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What is the best decision?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The answer also depends on the (subjective) cost of the two possible errors: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Announce a wrong answer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Don’t announce a discovery (and be anticipate by a competitor!)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Bayesian approach fits well with decision theory, which requires two subjective input: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Prior degree of belief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Cost of outcomes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3686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3686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6DB0F6-644F-F743-8C36-66384BA24E99}" type="slidenum">
              <a:rPr lang="it-IT" smtClean="0">
                <a:latin typeface="Arial" charset="0"/>
              </a:rPr>
              <a:pPr/>
              <a:t>25</a:t>
            </a:fld>
            <a:endParaRPr lang="it-IT">
              <a:latin typeface="Arial" charset="0"/>
            </a:endParaRPr>
          </a:p>
        </p:txBody>
      </p:sp>
      <p:sp>
        <p:nvSpPr>
          <p:cNvPr id="36869" name="AutoShape 6"/>
          <p:cNvSpPr>
            <a:spLocks noChangeArrowheads="1"/>
          </p:cNvSpPr>
          <p:nvPr/>
        </p:nvSpPr>
        <p:spPr bwMode="auto">
          <a:xfrm>
            <a:off x="6516688" y="4437063"/>
            <a:ext cx="2519362" cy="1655762"/>
          </a:xfrm>
          <a:prstGeom prst="irregularSeal2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FF9900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5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Falsifiability within statistics</a:t>
            </a:r>
          </a:p>
        </p:txBody>
      </p:sp>
      <p:sp>
        <p:nvSpPr>
          <p:cNvPr id="368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  <a:cs typeface="ＭＳ Ｐゴシック" charset="-128"/>
              </a:rPr>
              <a:t>With Aristotle’s or “Boolean” logic, if a cause 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A</a:t>
            </a:r>
            <a:r>
              <a:rPr lang="en-US">
                <a:ea typeface="ＭＳ Ｐゴシック" charset="-128"/>
                <a:cs typeface="ＭＳ Ｐゴシック" charset="-128"/>
              </a:rPr>
              <a:t> forbids the observation of the effect 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>
                <a:ea typeface="ＭＳ Ｐゴシック" charset="-128"/>
                <a:cs typeface="ＭＳ Ｐゴシック" charset="-128"/>
              </a:rPr>
              <a:t>, observing the effect 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>
                <a:ea typeface="ＭＳ Ｐゴシック" charset="-128"/>
                <a:cs typeface="ＭＳ Ｐゴシック" charset="-128"/>
              </a:rPr>
              <a:t> implies that 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A</a:t>
            </a:r>
            <a:r>
              <a:rPr lang="en-US">
                <a:ea typeface="ＭＳ Ｐゴシック" charset="-128"/>
                <a:cs typeface="ＭＳ Ｐゴシック" charset="-128"/>
              </a:rPr>
              <a:t> is false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  <a:cs typeface="ＭＳ Ｐゴシック" charset="-128"/>
              </a:rPr>
              <a:t>Naively migrating to random possible events (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 i="1" baseline="-25000">
                <a:latin typeface="Times New Roman" charset="0"/>
                <a:ea typeface="ＭＳ Ｐゴシック" charset="-128"/>
                <a:cs typeface="ＭＳ Ｐゴシック" charset="-128"/>
              </a:rPr>
              <a:t>i</a:t>
            </a:r>
            <a:r>
              <a:rPr lang="en-US">
                <a:ea typeface="ＭＳ Ｐゴシック" charset="-128"/>
                <a:cs typeface="ＭＳ Ｐゴシック" charset="-128"/>
              </a:rPr>
              <a:t>) with different (uncertain!) hypotheses (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A</a:t>
            </a:r>
            <a:r>
              <a:rPr lang="en-US" i="1" baseline="-25000">
                <a:latin typeface="Times New Roman" charset="0"/>
                <a:ea typeface="ＭＳ Ｐゴシック" charset="-128"/>
                <a:cs typeface="ＭＳ Ｐゴシック" charset="-128"/>
              </a:rPr>
              <a:t>j</a:t>
            </a:r>
            <a:r>
              <a:rPr lang="en-US">
                <a:ea typeface="ＭＳ Ｐゴシック" charset="-128"/>
                <a:cs typeface="ＭＳ Ｐゴシック" charset="-128"/>
              </a:rPr>
              <a:t>) would lead to: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CC0066"/>
                </a:solidFill>
              </a:rPr>
              <a:t>Observing an event 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B</a:t>
            </a:r>
            <a:r>
              <a:rPr lang="en-US" i="1" baseline="-25000">
                <a:solidFill>
                  <a:srgbClr val="CC0066"/>
                </a:solidFill>
                <a:latin typeface="Times New Roman" charset="0"/>
              </a:rPr>
              <a:t>i</a:t>
            </a:r>
            <a:r>
              <a:rPr lang="en-US">
                <a:solidFill>
                  <a:srgbClr val="CC0066"/>
                </a:solidFill>
              </a:rPr>
              <a:t> that</a:t>
            </a:r>
            <a:br>
              <a:rPr lang="en-US">
                <a:solidFill>
                  <a:srgbClr val="CC0066"/>
                </a:solidFill>
              </a:rPr>
            </a:br>
            <a:r>
              <a:rPr lang="en-US">
                <a:solidFill>
                  <a:srgbClr val="CC0066"/>
                </a:solidFill>
              </a:rPr>
              <a:t>has very low probability, </a:t>
            </a:r>
            <a:br>
              <a:rPr lang="en-US">
                <a:solidFill>
                  <a:srgbClr val="CC0066"/>
                </a:solidFill>
              </a:rPr>
            </a:br>
            <a:r>
              <a:rPr lang="en-US">
                <a:solidFill>
                  <a:srgbClr val="CC0066"/>
                </a:solidFill>
              </a:rPr>
              <a:t>given a cause 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A</a:t>
            </a:r>
            <a:r>
              <a:rPr lang="en-US" i="1" baseline="-25000">
                <a:solidFill>
                  <a:srgbClr val="CC0066"/>
                </a:solidFill>
                <a:latin typeface="Times New Roman" charset="0"/>
              </a:rPr>
              <a:t>j</a:t>
            </a:r>
            <a:r>
              <a:rPr lang="en-US">
                <a:solidFill>
                  <a:srgbClr val="CC0066"/>
                </a:solidFill>
              </a:rPr>
              <a:t>, implies </a:t>
            </a:r>
            <a:br>
              <a:rPr lang="en-US">
                <a:solidFill>
                  <a:srgbClr val="CC0066"/>
                </a:solidFill>
              </a:rPr>
            </a:br>
            <a:r>
              <a:rPr lang="en-US">
                <a:solidFill>
                  <a:srgbClr val="CC0066"/>
                </a:solidFill>
              </a:rPr>
              <a:t>that 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A</a:t>
            </a:r>
            <a:r>
              <a:rPr lang="en-US" i="1" baseline="-25000">
                <a:solidFill>
                  <a:srgbClr val="CC0066"/>
                </a:solidFill>
                <a:latin typeface="Times New Roman" charset="0"/>
              </a:rPr>
              <a:t>j</a:t>
            </a:r>
            <a:r>
              <a:rPr lang="en-US">
                <a:solidFill>
                  <a:srgbClr val="CC0066"/>
                </a:solidFill>
              </a:rPr>
              <a:t> is very unlikely</a:t>
            </a:r>
          </a:p>
        </p:txBody>
      </p:sp>
      <p:sp>
        <p:nvSpPr>
          <p:cNvPr id="36872" name="AutoShape 4"/>
          <p:cNvSpPr>
            <a:spLocks noChangeArrowheads="1"/>
          </p:cNvSpPr>
          <p:nvPr/>
        </p:nvSpPr>
        <p:spPr bwMode="auto">
          <a:xfrm>
            <a:off x="5724525" y="4797425"/>
            <a:ext cx="792163" cy="1008063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6873" name="Text Box 5"/>
          <p:cNvSpPr txBox="1">
            <a:spLocks noChangeArrowheads="1"/>
          </p:cNvSpPr>
          <p:nvPr/>
        </p:nvSpPr>
        <p:spPr bwMode="auto">
          <a:xfrm>
            <a:off x="6732588" y="4899025"/>
            <a:ext cx="21732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400">
                <a:solidFill>
                  <a:schemeClr val="accent2"/>
                </a:solidFill>
                <a:latin typeface="Arial" charset="0"/>
              </a:rPr>
              <a:t>False!!!!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3789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378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62D9ED7-983A-4D4F-9A36-82D2AC41F7DF}" type="slidenum">
              <a:rPr lang="it-IT" smtClean="0">
                <a:latin typeface="Arial" charset="0"/>
              </a:rPr>
              <a:pPr/>
              <a:t>26</a:t>
            </a:fld>
            <a:endParaRPr lang="it-IT">
              <a:latin typeface="Arial" charset="0"/>
            </a:endParaRPr>
          </a:p>
        </p:txBody>
      </p:sp>
      <p:sp>
        <p:nvSpPr>
          <p:cNvPr id="103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Detection of paranormal phenomena</a:t>
            </a:r>
          </a:p>
        </p:txBody>
      </p:sp>
      <p:sp>
        <p:nvSpPr>
          <p:cNvPr id="378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>
                <a:ea typeface="ＭＳ Ｐゴシック" charset="-128"/>
                <a:cs typeface="ＭＳ Ｐゴシック" charset="-128"/>
              </a:rPr>
              <a:t>A person claims he has Extrasensory Perception (ESP)</a:t>
            </a:r>
          </a:p>
          <a:p>
            <a:r>
              <a:rPr lang="en-US" sz="2400">
                <a:ea typeface="ＭＳ Ｐゴシック" charset="-128"/>
                <a:cs typeface="ＭＳ Ｐゴシック" charset="-128"/>
              </a:rPr>
              <a:t>He can “predict” the outcome of card extraction with much higher success rate than random guess</a:t>
            </a:r>
          </a:p>
          <a:p>
            <a:r>
              <a:rPr lang="en-US" sz="2400">
                <a:ea typeface="ＭＳ Ｐゴシック" charset="-128"/>
                <a:cs typeface="ＭＳ Ｐゴシック" charset="-128"/>
              </a:rPr>
              <a:t>What is the (Bayesian) probability he really has ESP?</a:t>
            </a:r>
          </a:p>
        </p:txBody>
      </p:sp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2"/>
          <a:srcRect l="2559" t="27881" r="3560" b="13831"/>
          <a:stretch>
            <a:fillRect/>
          </a:stretch>
        </p:blipFill>
        <p:spPr bwMode="auto">
          <a:xfrm>
            <a:off x="1547813" y="3716338"/>
            <a:ext cx="5976937" cy="186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3891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3891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698974-EB41-4F4C-BF43-58B9E381EBE5}" type="slidenum">
              <a:rPr lang="it-IT" smtClean="0">
                <a:latin typeface="Arial" charset="0"/>
              </a:rPr>
              <a:pPr/>
              <a:t>27</a:t>
            </a:fld>
            <a:endParaRPr lang="it-IT">
              <a:latin typeface="Arial" charset="0"/>
            </a:endParaRPr>
          </a:p>
        </p:txBody>
      </p:sp>
      <p:sp>
        <p:nvSpPr>
          <p:cNvPr id="1039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Simpleton, ready to believe!</a:t>
            </a:r>
          </a:p>
        </p:txBody>
      </p:sp>
      <p:sp>
        <p:nvSpPr>
          <p:cNvPr id="38918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>
                <a:ea typeface="ＭＳ Ｐゴシック" charset="-128"/>
                <a:cs typeface="ＭＳ Ｐゴシック" charset="-128"/>
              </a:rPr>
              <a:t>If (prior) 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P(ESP) 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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 P(!ESP) 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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 0.5</a:t>
            </a:r>
          </a:p>
          <a:p>
            <a:pPr lvl="1"/>
            <a:r>
              <a:rPr lang="en-US" sz="2000">
                <a:sym typeface="Wingdings" charset="2"/>
              </a:rPr>
              <a:t>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Wingdings" charset="2"/>
              </a:rPr>
              <a:t>P(ESP|predict)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 1 </a:t>
            </a:r>
            <a:r>
              <a:rPr lang="en-US" sz="2000">
                <a:sym typeface="Symbol" charset="2"/>
              </a:rPr>
              <a:t>(posterior)</a:t>
            </a:r>
          </a:p>
          <a:p>
            <a:pPr lvl="1"/>
            <a:r>
              <a:rPr lang="en-US" sz="2000">
                <a:sym typeface="Symbol" charset="2"/>
              </a:rPr>
              <a:t>A single experiment demonstrates ESP!</a:t>
            </a:r>
          </a:p>
        </p:txBody>
      </p:sp>
      <p:sp>
        <p:nvSpPr>
          <p:cNvPr id="38919" name="Rectangle 9"/>
          <p:cNvSpPr>
            <a:spLocks noChangeArrowheads="1"/>
          </p:cNvSpPr>
          <p:nvPr/>
        </p:nvSpPr>
        <p:spPr bwMode="auto">
          <a:xfrm>
            <a:off x="2409825" y="2660650"/>
            <a:ext cx="2160588" cy="2809875"/>
          </a:xfrm>
          <a:prstGeom prst="rect">
            <a:avLst/>
          </a:prstGeom>
          <a:solidFill>
            <a:srgbClr val="FF0000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8920" name="Rectangle 10"/>
          <p:cNvSpPr>
            <a:spLocks noChangeArrowheads="1"/>
          </p:cNvSpPr>
          <p:nvPr/>
        </p:nvSpPr>
        <p:spPr bwMode="auto">
          <a:xfrm>
            <a:off x="4570413" y="2660650"/>
            <a:ext cx="2162175" cy="71438"/>
          </a:xfrm>
          <a:prstGeom prst="rect">
            <a:avLst/>
          </a:prstGeom>
          <a:solidFill>
            <a:srgbClr val="FF0000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8921" name="Rectangle 11"/>
          <p:cNvSpPr>
            <a:spLocks noChangeArrowheads="1"/>
          </p:cNvSpPr>
          <p:nvPr/>
        </p:nvSpPr>
        <p:spPr bwMode="auto">
          <a:xfrm>
            <a:off x="4570413" y="2732088"/>
            <a:ext cx="2162175" cy="273685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8922" name="AutoShape 13"/>
          <p:cNvSpPr>
            <a:spLocks/>
          </p:cNvSpPr>
          <p:nvPr/>
        </p:nvSpPr>
        <p:spPr bwMode="auto">
          <a:xfrm rot="-5400000">
            <a:off x="3382963" y="4567238"/>
            <a:ext cx="217487" cy="2160587"/>
          </a:xfrm>
          <a:prstGeom prst="leftBrace">
            <a:avLst>
              <a:gd name="adj1" fmla="val 19777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8923" name="AutoShape 14"/>
          <p:cNvSpPr>
            <a:spLocks/>
          </p:cNvSpPr>
          <p:nvPr/>
        </p:nvSpPr>
        <p:spPr bwMode="auto">
          <a:xfrm rot="-5400000">
            <a:off x="5543550" y="4568825"/>
            <a:ext cx="217488" cy="2160588"/>
          </a:xfrm>
          <a:prstGeom prst="leftBrace">
            <a:avLst>
              <a:gd name="adj1" fmla="val 19777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8924" name="Text Box 15"/>
          <p:cNvSpPr txBox="1">
            <a:spLocks noChangeArrowheads="1"/>
          </p:cNvSpPr>
          <p:nvPr/>
        </p:nvSpPr>
        <p:spPr bwMode="auto">
          <a:xfrm>
            <a:off x="3068638" y="5734050"/>
            <a:ext cx="7826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P(ESP)</a:t>
            </a:r>
          </a:p>
        </p:txBody>
      </p:sp>
      <p:sp>
        <p:nvSpPr>
          <p:cNvPr id="38925" name="Text Box 16"/>
          <p:cNvSpPr txBox="1">
            <a:spLocks noChangeArrowheads="1"/>
          </p:cNvSpPr>
          <p:nvPr/>
        </p:nvSpPr>
        <p:spPr bwMode="auto">
          <a:xfrm>
            <a:off x="5219700" y="5734050"/>
            <a:ext cx="8651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P(!ESP)</a:t>
            </a:r>
          </a:p>
        </p:txBody>
      </p:sp>
      <p:sp>
        <p:nvSpPr>
          <p:cNvPr id="38926" name="AutoShape 17"/>
          <p:cNvSpPr>
            <a:spLocks/>
          </p:cNvSpPr>
          <p:nvPr/>
        </p:nvSpPr>
        <p:spPr bwMode="auto">
          <a:xfrm rot="10800000" flipH="1">
            <a:off x="2124075" y="2660650"/>
            <a:ext cx="215900" cy="2808288"/>
          </a:xfrm>
          <a:prstGeom prst="leftBrace">
            <a:avLst>
              <a:gd name="adj1" fmla="val 25894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8927" name="Text Box 18"/>
          <p:cNvSpPr txBox="1">
            <a:spLocks noChangeArrowheads="1"/>
          </p:cNvSpPr>
          <p:nvPr/>
        </p:nvSpPr>
        <p:spPr bwMode="auto">
          <a:xfrm>
            <a:off x="539750" y="3806825"/>
            <a:ext cx="15017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P(predict|ESP) </a:t>
            </a:r>
            <a:r>
              <a:rPr lang="en-US">
                <a:solidFill>
                  <a:schemeClr val="accent2"/>
                </a:solidFill>
                <a:sym typeface="Symbol" charset="2"/>
              </a:rPr>
              <a:t> 1</a:t>
            </a:r>
          </a:p>
        </p:txBody>
      </p:sp>
      <p:sp>
        <p:nvSpPr>
          <p:cNvPr id="38928" name="Text Box 19"/>
          <p:cNvSpPr txBox="1">
            <a:spLocks noChangeArrowheads="1"/>
          </p:cNvSpPr>
          <p:nvPr/>
        </p:nvSpPr>
        <p:spPr bwMode="auto">
          <a:xfrm>
            <a:off x="7092950" y="2444750"/>
            <a:ext cx="15017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P(predict|!ESP) </a:t>
            </a:r>
            <a:r>
              <a:rPr lang="en-US">
                <a:solidFill>
                  <a:schemeClr val="accent2"/>
                </a:solidFill>
                <a:sym typeface="Symbol" charset="2"/>
              </a:rPr>
              <a:t>&lt;&lt; 1</a:t>
            </a:r>
          </a:p>
        </p:txBody>
      </p:sp>
      <p:sp>
        <p:nvSpPr>
          <p:cNvPr id="38929" name="Line 20"/>
          <p:cNvSpPr>
            <a:spLocks noChangeShapeType="1"/>
          </p:cNvSpPr>
          <p:nvPr/>
        </p:nvSpPr>
        <p:spPr bwMode="auto">
          <a:xfrm flipH="1">
            <a:off x="6804025" y="2732088"/>
            <a:ext cx="2159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3993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3994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18D1260-7D5B-AB46-844C-30663F818638}" type="slidenum">
              <a:rPr lang="it-IT" smtClean="0">
                <a:latin typeface="Arial" charset="0"/>
              </a:rPr>
              <a:pPr/>
              <a:t>28</a:t>
            </a:fld>
            <a:endParaRPr lang="it-IT">
              <a:latin typeface="Arial" charset="0"/>
            </a:endParaRPr>
          </a:p>
        </p:txBody>
      </p:sp>
      <p:sp>
        <p:nvSpPr>
          <p:cNvPr id="1042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With a skeptical prior prejudice</a:t>
            </a:r>
          </a:p>
        </p:txBody>
      </p:sp>
      <p:sp>
        <p:nvSpPr>
          <p:cNvPr id="399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>
                <a:ea typeface="ＭＳ Ｐゴシック" charset="-128"/>
                <a:cs typeface="ＭＳ Ｐゴシック" charset="-128"/>
              </a:rPr>
              <a:t>If (prior) 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P(ESP) &lt;&lt; P(!ESP) </a:t>
            </a:r>
          </a:p>
          <a:p>
            <a:pPr lvl="1"/>
            <a:r>
              <a:rPr lang="en-US" sz="2000">
                <a:sym typeface="Wingdings" charset="2"/>
              </a:rPr>
              <a:t>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Wingdings" charset="2"/>
              </a:rPr>
              <a:t>P(ESP|predict)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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Wingdings" charset="2"/>
              </a:rPr>
              <a:t>&lt;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 0.5 </a:t>
            </a:r>
            <a:r>
              <a:rPr lang="en-US" sz="2000">
                <a:sym typeface="Symbol" charset="2"/>
              </a:rPr>
              <a:t>(at least uncertain!)</a:t>
            </a:r>
          </a:p>
          <a:p>
            <a:pPr lvl="1"/>
            <a:r>
              <a:rPr lang="en-US" sz="2000">
                <a:sym typeface="Symbol" charset="2"/>
              </a:rPr>
              <a:t>More experiments? More hypotheses?</a:t>
            </a:r>
          </a:p>
        </p:txBody>
      </p:sp>
      <p:sp>
        <p:nvSpPr>
          <p:cNvPr id="39943" name="Rectangle 4"/>
          <p:cNvSpPr>
            <a:spLocks noChangeArrowheads="1"/>
          </p:cNvSpPr>
          <p:nvPr/>
        </p:nvSpPr>
        <p:spPr bwMode="auto">
          <a:xfrm>
            <a:off x="2409825" y="2640013"/>
            <a:ext cx="74613" cy="2809875"/>
          </a:xfrm>
          <a:prstGeom prst="rect">
            <a:avLst/>
          </a:prstGeom>
          <a:solidFill>
            <a:srgbClr val="FF0000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9944" name="Rectangle 5"/>
          <p:cNvSpPr>
            <a:spLocks noChangeArrowheads="1"/>
          </p:cNvSpPr>
          <p:nvPr/>
        </p:nvSpPr>
        <p:spPr bwMode="auto">
          <a:xfrm>
            <a:off x="2484438" y="2644775"/>
            <a:ext cx="4248150" cy="69850"/>
          </a:xfrm>
          <a:prstGeom prst="rect">
            <a:avLst/>
          </a:prstGeom>
          <a:solidFill>
            <a:srgbClr val="FF0000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9945" name="Rectangle 6"/>
          <p:cNvSpPr>
            <a:spLocks noChangeArrowheads="1"/>
          </p:cNvSpPr>
          <p:nvPr/>
        </p:nvSpPr>
        <p:spPr bwMode="auto">
          <a:xfrm>
            <a:off x="2484438" y="2713038"/>
            <a:ext cx="4248150" cy="273685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9946" name="AutoShape 8"/>
          <p:cNvSpPr>
            <a:spLocks/>
          </p:cNvSpPr>
          <p:nvPr/>
        </p:nvSpPr>
        <p:spPr bwMode="auto">
          <a:xfrm rot="-5400000">
            <a:off x="4535488" y="3516312"/>
            <a:ext cx="217488" cy="4176713"/>
          </a:xfrm>
          <a:prstGeom prst="leftBrace">
            <a:avLst>
              <a:gd name="adj1" fmla="val 38231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9947" name="Text Box 9"/>
          <p:cNvSpPr txBox="1">
            <a:spLocks noChangeArrowheads="1"/>
          </p:cNvSpPr>
          <p:nvPr/>
        </p:nvSpPr>
        <p:spPr bwMode="auto">
          <a:xfrm>
            <a:off x="2060575" y="56896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P(ESP)</a:t>
            </a:r>
          </a:p>
        </p:txBody>
      </p:sp>
      <p:sp>
        <p:nvSpPr>
          <p:cNvPr id="39948" name="Text Box 10"/>
          <p:cNvSpPr txBox="1">
            <a:spLocks noChangeArrowheads="1"/>
          </p:cNvSpPr>
          <p:nvPr/>
        </p:nvSpPr>
        <p:spPr bwMode="auto">
          <a:xfrm>
            <a:off x="5219700" y="5689600"/>
            <a:ext cx="8651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P(!ESP)</a:t>
            </a:r>
          </a:p>
        </p:txBody>
      </p:sp>
      <p:sp>
        <p:nvSpPr>
          <p:cNvPr id="39949" name="AutoShape 11"/>
          <p:cNvSpPr>
            <a:spLocks/>
          </p:cNvSpPr>
          <p:nvPr/>
        </p:nvSpPr>
        <p:spPr bwMode="auto">
          <a:xfrm rot="10800000" flipH="1">
            <a:off x="2124075" y="2641600"/>
            <a:ext cx="215900" cy="2808288"/>
          </a:xfrm>
          <a:prstGeom prst="leftBrace">
            <a:avLst>
              <a:gd name="adj1" fmla="val 25894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9950" name="Text Box 12"/>
          <p:cNvSpPr txBox="1">
            <a:spLocks noChangeArrowheads="1"/>
          </p:cNvSpPr>
          <p:nvPr/>
        </p:nvSpPr>
        <p:spPr bwMode="auto">
          <a:xfrm>
            <a:off x="539750" y="3740150"/>
            <a:ext cx="15017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P(predict|ESP) </a:t>
            </a:r>
            <a:r>
              <a:rPr lang="en-US">
                <a:solidFill>
                  <a:schemeClr val="accent2"/>
                </a:solidFill>
                <a:sym typeface="Symbol" charset="2"/>
              </a:rPr>
              <a:t> 1</a:t>
            </a:r>
          </a:p>
        </p:txBody>
      </p:sp>
      <p:sp>
        <p:nvSpPr>
          <p:cNvPr id="39951" name="Text Box 13"/>
          <p:cNvSpPr txBox="1">
            <a:spLocks noChangeArrowheads="1"/>
          </p:cNvSpPr>
          <p:nvPr/>
        </p:nvSpPr>
        <p:spPr bwMode="auto">
          <a:xfrm>
            <a:off x="7092950" y="2420938"/>
            <a:ext cx="15017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P(predict|!ESP) </a:t>
            </a:r>
            <a:r>
              <a:rPr lang="en-US">
                <a:solidFill>
                  <a:schemeClr val="accent2"/>
                </a:solidFill>
                <a:sym typeface="Symbol" charset="2"/>
              </a:rPr>
              <a:t>&lt;&lt; 1</a:t>
            </a:r>
          </a:p>
        </p:txBody>
      </p:sp>
      <p:sp>
        <p:nvSpPr>
          <p:cNvPr id="39952" name="Line 14"/>
          <p:cNvSpPr>
            <a:spLocks noChangeShapeType="1"/>
          </p:cNvSpPr>
          <p:nvPr/>
        </p:nvSpPr>
        <p:spPr bwMode="auto">
          <a:xfrm flipH="1">
            <a:off x="6804025" y="2708275"/>
            <a:ext cx="2159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953" name="Line 15"/>
          <p:cNvSpPr>
            <a:spLocks noChangeShapeType="1"/>
          </p:cNvSpPr>
          <p:nvPr/>
        </p:nvSpPr>
        <p:spPr bwMode="auto">
          <a:xfrm flipV="1">
            <a:off x="2411413" y="5472113"/>
            <a:ext cx="0" cy="2174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096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4096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900C945-347D-0442-9BE9-407E63869E4B}" type="slidenum">
              <a:rPr lang="it-IT" smtClean="0">
                <a:latin typeface="Arial" charset="0"/>
              </a:rPr>
              <a:pPr/>
              <a:t>29</a:t>
            </a:fld>
            <a:endParaRPr lang="it-IT">
              <a:latin typeface="Arial" charset="0"/>
            </a:endParaRPr>
          </a:p>
        </p:txBody>
      </p:sp>
      <p:sp>
        <p:nvSpPr>
          <p:cNvPr id="1043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Maybe he is cheating?</a:t>
            </a:r>
          </a:p>
        </p:txBody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>
                <a:ea typeface="ＭＳ Ｐゴシック" charset="-128"/>
                <a:cs typeface="ＭＳ Ｐゴシック" charset="-128"/>
              </a:rPr>
              <a:t>How likely is cheating? Assume: 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P(ESP) &lt;&lt; P(cheat) </a:t>
            </a:r>
          </a:p>
          <a:p>
            <a:pPr lvl="1"/>
            <a:r>
              <a:rPr lang="en-US" sz="2000">
                <a:sym typeface="Wingdings" charset="2"/>
              </a:rPr>
              <a:t>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Wingdings" charset="2"/>
              </a:rPr>
              <a:t>P(ESP|predict)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 0 </a:t>
            </a:r>
            <a:r>
              <a:rPr lang="en-US" sz="2000">
                <a:sym typeface="Symbol" charset="2"/>
              </a:rPr>
              <a:t>(cheating more likely!)</a:t>
            </a:r>
          </a:p>
          <a:p>
            <a:pPr lvl="1"/>
            <a:r>
              <a:rPr lang="en-US" sz="2000">
                <a:sym typeface="Symbol" charset="2"/>
              </a:rPr>
              <a:t>The ESP guy should now propose alternative hypotheses!</a:t>
            </a: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2409825" y="2706688"/>
            <a:ext cx="74613" cy="2809875"/>
          </a:xfrm>
          <a:prstGeom prst="rect">
            <a:avLst/>
          </a:prstGeom>
          <a:solidFill>
            <a:srgbClr val="FF0000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643438" y="2711450"/>
            <a:ext cx="2160587" cy="69850"/>
          </a:xfrm>
          <a:prstGeom prst="rect">
            <a:avLst/>
          </a:prstGeom>
          <a:solidFill>
            <a:srgbClr val="FF0000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0969" name="Rectangle 6"/>
          <p:cNvSpPr>
            <a:spLocks noChangeArrowheads="1"/>
          </p:cNvSpPr>
          <p:nvPr/>
        </p:nvSpPr>
        <p:spPr bwMode="auto">
          <a:xfrm>
            <a:off x="4643438" y="2779713"/>
            <a:ext cx="2160587" cy="273685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0970" name="AutoShape 7"/>
          <p:cNvSpPr>
            <a:spLocks/>
          </p:cNvSpPr>
          <p:nvPr/>
        </p:nvSpPr>
        <p:spPr bwMode="auto">
          <a:xfrm rot="-5400000">
            <a:off x="3455194" y="4569619"/>
            <a:ext cx="217488" cy="2159000"/>
          </a:xfrm>
          <a:prstGeom prst="leftBrace">
            <a:avLst>
              <a:gd name="adj1" fmla="val 19762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0971" name="Text Box 8"/>
          <p:cNvSpPr txBox="1">
            <a:spLocks noChangeArrowheads="1"/>
          </p:cNvSpPr>
          <p:nvPr/>
        </p:nvSpPr>
        <p:spPr bwMode="auto">
          <a:xfrm>
            <a:off x="2060575" y="573405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P(ESP)</a:t>
            </a:r>
          </a:p>
        </p:txBody>
      </p:sp>
      <p:sp>
        <p:nvSpPr>
          <p:cNvPr id="40972" name="Text Box 9"/>
          <p:cNvSpPr txBox="1">
            <a:spLocks noChangeArrowheads="1"/>
          </p:cNvSpPr>
          <p:nvPr/>
        </p:nvSpPr>
        <p:spPr bwMode="auto">
          <a:xfrm>
            <a:off x="5219700" y="5734050"/>
            <a:ext cx="22479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P(no ESP, not cheat)</a:t>
            </a:r>
          </a:p>
        </p:txBody>
      </p:sp>
      <p:sp>
        <p:nvSpPr>
          <p:cNvPr id="40973" name="AutoShape 10"/>
          <p:cNvSpPr>
            <a:spLocks/>
          </p:cNvSpPr>
          <p:nvPr/>
        </p:nvSpPr>
        <p:spPr bwMode="auto">
          <a:xfrm rot="10800000" flipH="1">
            <a:off x="2124075" y="2708275"/>
            <a:ext cx="215900" cy="2808288"/>
          </a:xfrm>
          <a:prstGeom prst="leftBrace">
            <a:avLst>
              <a:gd name="adj1" fmla="val 25894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0974" name="Text Box 11"/>
          <p:cNvSpPr txBox="1">
            <a:spLocks noChangeArrowheads="1"/>
          </p:cNvSpPr>
          <p:nvPr/>
        </p:nvSpPr>
        <p:spPr bwMode="auto">
          <a:xfrm>
            <a:off x="323850" y="3683000"/>
            <a:ext cx="17176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P(predict|ESP) </a:t>
            </a:r>
            <a:br>
              <a:rPr lang="en-US">
                <a:solidFill>
                  <a:schemeClr val="accent2"/>
                </a:solidFill>
              </a:rPr>
            </a:br>
            <a:r>
              <a:rPr lang="en-US">
                <a:solidFill>
                  <a:schemeClr val="accent2"/>
                </a:solidFill>
                <a:sym typeface="Symbol" charset="2"/>
              </a:rPr>
              <a:t> </a:t>
            </a:r>
            <a:r>
              <a:rPr lang="en-US">
                <a:solidFill>
                  <a:schemeClr val="accent2"/>
                </a:solidFill>
              </a:rPr>
              <a:t>P(predict|cheat)</a:t>
            </a:r>
            <a:r>
              <a:rPr lang="en-US"/>
              <a:t> </a:t>
            </a:r>
            <a:br>
              <a:rPr lang="en-US"/>
            </a:br>
            <a:r>
              <a:rPr lang="en-US">
                <a:solidFill>
                  <a:schemeClr val="accent2"/>
                </a:solidFill>
                <a:sym typeface="Symbol" charset="2"/>
              </a:rPr>
              <a:t></a:t>
            </a:r>
            <a:r>
              <a:rPr lang="en-US">
                <a:sym typeface="Symbol" charset="2"/>
              </a:rPr>
              <a:t> </a:t>
            </a:r>
            <a:r>
              <a:rPr lang="en-US">
                <a:solidFill>
                  <a:schemeClr val="accent2"/>
                </a:solidFill>
                <a:sym typeface="Symbol" charset="2"/>
              </a:rPr>
              <a:t>1</a:t>
            </a:r>
          </a:p>
        </p:txBody>
      </p:sp>
      <p:sp>
        <p:nvSpPr>
          <p:cNvPr id="40975" name="Text Box 12"/>
          <p:cNvSpPr txBox="1">
            <a:spLocks noChangeArrowheads="1"/>
          </p:cNvSpPr>
          <p:nvPr/>
        </p:nvSpPr>
        <p:spPr bwMode="auto">
          <a:xfrm>
            <a:off x="7092950" y="2444750"/>
            <a:ext cx="15017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P(predict|!ESP) </a:t>
            </a:r>
            <a:r>
              <a:rPr lang="en-US">
                <a:solidFill>
                  <a:schemeClr val="accent2"/>
                </a:solidFill>
                <a:sym typeface="Symbol" charset="2"/>
              </a:rPr>
              <a:t>&lt;&lt; 1</a:t>
            </a:r>
          </a:p>
        </p:txBody>
      </p:sp>
      <p:sp>
        <p:nvSpPr>
          <p:cNvPr id="40976" name="Line 13"/>
          <p:cNvSpPr>
            <a:spLocks noChangeShapeType="1"/>
          </p:cNvSpPr>
          <p:nvPr/>
        </p:nvSpPr>
        <p:spPr bwMode="auto">
          <a:xfrm flipH="1">
            <a:off x="6804025" y="2732088"/>
            <a:ext cx="2159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0977" name="Line 14"/>
          <p:cNvSpPr>
            <a:spLocks noChangeShapeType="1"/>
          </p:cNvSpPr>
          <p:nvPr/>
        </p:nvSpPr>
        <p:spPr bwMode="auto">
          <a:xfrm flipV="1">
            <a:off x="2411413" y="5516563"/>
            <a:ext cx="0" cy="2174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0978" name="AutoShape 16"/>
          <p:cNvSpPr>
            <a:spLocks/>
          </p:cNvSpPr>
          <p:nvPr/>
        </p:nvSpPr>
        <p:spPr bwMode="auto">
          <a:xfrm rot="-5400000">
            <a:off x="5614194" y="4545807"/>
            <a:ext cx="217487" cy="2159000"/>
          </a:xfrm>
          <a:prstGeom prst="leftBrace">
            <a:avLst>
              <a:gd name="adj1" fmla="val 19762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0979" name="Text Box 17"/>
          <p:cNvSpPr txBox="1">
            <a:spLocks noChangeArrowheads="1"/>
          </p:cNvSpPr>
          <p:nvPr/>
        </p:nvSpPr>
        <p:spPr bwMode="auto">
          <a:xfrm>
            <a:off x="3132138" y="5734050"/>
            <a:ext cx="865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P(cheat)</a:t>
            </a:r>
          </a:p>
        </p:txBody>
      </p:sp>
      <p:sp>
        <p:nvSpPr>
          <p:cNvPr id="40980" name="Rectangle 18"/>
          <p:cNvSpPr>
            <a:spLocks noChangeArrowheads="1"/>
          </p:cNvSpPr>
          <p:nvPr/>
        </p:nvSpPr>
        <p:spPr bwMode="auto">
          <a:xfrm>
            <a:off x="2484438" y="2708275"/>
            <a:ext cx="2159000" cy="2809875"/>
          </a:xfrm>
          <a:prstGeom prst="rect">
            <a:avLst/>
          </a:prstGeom>
          <a:solidFill>
            <a:srgbClr val="FF0000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2A8654-5FA9-0146-B596-BB943B295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Exercise: monty hall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9032E6-D486-3843-AEFB-FE8237347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Behind a door there is either a car or a goat</a:t>
            </a:r>
          </a:p>
          <a:p>
            <a:r>
              <a:rPr lang="en-US" sz="2400" dirty="0"/>
              <a:t>You pick a door, but can’t open it</a:t>
            </a:r>
          </a:p>
          <a:p>
            <a:r>
              <a:rPr lang="en-US" sz="2400" dirty="0"/>
              <a:t>The host opens another door where there is a goat</a:t>
            </a:r>
          </a:p>
          <a:p>
            <a:r>
              <a:rPr lang="en-US" sz="2400" dirty="0"/>
              <a:t>The host proposes you to switch your door with the remaining one</a:t>
            </a:r>
          </a:p>
          <a:p>
            <a:r>
              <a:rPr lang="en-US" sz="2400" dirty="0">
                <a:solidFill>
                  <a:srgbClr val="C00000"/>
                </a:solidFill>
              </a:rPr>
              <a:t>Should you switch or stick with your choice?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4D40B4-25A5-EE46-9979-14E9185BF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C852397-EFFE-8E47-AFC3-61964651B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3E17C2-3CF0-D24A-A345-E70A21D14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98FD9C-EA0C-3F49-9A58-872508425388}" type="slidenum">
              <a:rPr lang="it-IT" smtClean="0"/>
              <a:pPr>
                <a:defRPr/>
              </a:pPr>
              <a:t>30</a:t>
            </a:fld>
            <a:endParaRPr lang="it-IT"/>
          </a:p>
        </p:txBody>
      </p:sp>
      <p:pic>
        <p:nvPicPr>
          <p:cNvPr id="56324" name="Picture 4" descr="Risultati immagini per monty hall">
            <a:extLst>
              <a:ext uri="{FF2B5EF4-FFF2-40B4-BE49-F238E27FC236}">
                <a16:creationId xmlns:a16="http://schemas.microsoft.com/office/drawing/2014/main" id="{8115D218-28B4-7345-A163-9DBF29CCC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598" y="3876615"/>
            <a:ext cx="4616803" cy="242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010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dirty="0"/>
              <a:t>Determinig information about unknown parameters using probability theory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31</a:t>
            </a:fld>
            <a:endParaRPr lang="it-IT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406525" y="2675290"/>
            <a:ext cx="1655763" cy="8318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400">
                <a:latin typeface="Arial" pitchFamily="-109" charset="0"/>
              </a:rPr>
              <a:t>Theory Model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156325" y="2857852"/>
            <a:ext cx="1154113" cy="466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400">
                <a:latin typeface="Arial" pitchFamily="-109" charset="0"/>
              </a:rPr>
              <a:t>Data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419475" y="3380140"/>
            <a:ext cx="28082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Arial" charset="0"/>
              </a:rPr>
              <a:t>Data </a:t>
            </a:r>
            <a:r>
              <a:rPr lang="en-US" sz="1600" dirty="0">
                <a:solidFill>
                  <a:schemeClr val="accent6"/>
                </a:solidFill>
                <a:latin typeface="Arial" charset="0"/>
              </a:rPr>
              <a:t>fluctuate</a:t>
            </a:r>
            <a:r>
              <a:rPr lang="en-US" sz="1600" dirty="0">
                <a:latin typeface="Arial" charset="0"/>
              </a:rPr>
              <a:t> according </a:t>
            </a:r>
            <a:br>
              <a:rPr lang="en-US" sz="1600" dirty="0">
                <a:latin typeface="Arial" charset="0"/>
              </a:rPr>
            </a:br>
            <a:r>
              <a:rPr lang="en-US" sz="1600" dirty="0">
                <a:latin typeface="Arial" charset="0"/>
              </a:rPr>
              <a:t>to process randomness</a:t>
            </a: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3444875" y="2880077"/>
            <a:ext cx="2447925" cy="431800"/>
          </a:xfrm>
          <a:prstGeom prst="rightArrow">
            <a:avLst>
              <a:gd name="adj1" fmla="val 58824"/>
              <a:gd name="adj2" fmla="val 85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77963" y="4493605"/>
            <a:ext cx="1655762" cy="8318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400">
                <a:latin typeface="Arial" pitchFamily="-109" charset="0"/>
              </a:rPr>
              <a:t>Theory Model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227763" y="4676167"/>
            <a:ext cx="1154112" cy="466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400">
                <a:latin typeface="Arial" pitchFamily="-109" charset="0"/>
              </a:rPr>
              <a:t>Data</a:t>
            </a:r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 flipH="1">
            <a:off x="3446463" y="4698392"/>
            <a:ext cx="2447925" cy="431800"/>
          </a:xfrm>
          <a:prstGeom prst="rightArrow">
            <a:avLst>
              <a:gd name="adj1" fmla="val 58824"/>
              <a:gd name="adj2" fmla="val 85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878263" y="4315805"/>
            <a:ext cx="1584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chemeClr val="accent2"/>
                </a:solidFill>
                <a:latin typeface="Arial" charset="0"/>
              </a:rPr>
              <a:t>Inference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779838" y="2495902"/>
            <a:ext cx="1728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chemeClr val="accent2"/>
                </a:solidFill>
                <a:latin typeface="Arial" charset="0"/>
              </a:rPr>
              <a:t>Probability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3421063" y="5227030"/>
            <a:ext cx="287621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Arial" charset="0"/>
              </a:rPr>
              <a:t>Model parameters </a:t>
            </a:r>
            <a:r>
              <a:rPr lang="en-US" sz="1600" dirty="0">
                <a:solidFill>
                  <a:schemeClr val="accent6"/>
                </a:solidFill>
                <a:latin typeface="Arial" charset="0"/>
              </a:rPr>
              <a:t>uncertainty</a:t>
            </a:r>
            <a:r>
              <a:rPr lang="en-US" sz="1600" dirty="0">
                <a:latin typeface="Arial" charset="0"/>
              </a:rPr>
              <a:t> due to fluctuations of the data sample</a:t>
            </a:r>
          </a:p>
        </p:txBody>
      </p:sp>
    </p:spTree>
    <p:extLst>
      <p:ext uri="{BB962C8B-B14F-4D97-AF65-F5344CB8AC3E}">
        <p14:creationId xmlns:p14="http://schemas.microsoft.com/office/powerpoint/2010/main" val="1875234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 descr="bayesian_interval_sy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7"/>
          <a:stretch/>
        </p:blipFill>
        <p:spPr>
          <a:xfrm>
            <a:off x="4925711" y="3288116"/>
            <a:ext cx="4135943" cy="3042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inference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posterior PDF provides all the information about the unknown parameters (let’s assume </a:t>
            </a:r>
            <a:r>
              <a:rPr lang="en-US" sz="2000" dirty="0">
                <a:sym typeface="Symbol" charset="2"/>
              </a:rPr>
              <a:t>here </a:t>
            </a:r>
            <a:r>
              <a:rPr lang="en-US" sz="2000" dirty="0"/>
              <a:t>it’s just a single parameter </a:t>
            </a:r>
            <a:r>
              <a:rPr lang="en-US" sz="2000" i="1" dirty="0" err="1">
                <a:solidFill>
                  <a:srgbClr val="3333CC"/>
                </a:solidFill>
                <a:latin typeface="+mj-lt"/>
                <a:sym typeface="Symbol" charset="2"/>
              </a:rPr>
              <a:t>θ</a:t>
            </a:r>
            <a:r>
              <a:rPr lang="en-US" sz="2000" dirty="0"/>
              <a:t> for simplicity)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Given 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P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(</a:t>
            </a:r>
            <a:r>
              <a:rPr lang="en-US" sz="2000" i="1" dirty="0" err="1">
                <a:solidFill>
                  <a:schemeClr val="accent2"/>
                </a:solidFill>
                <a:latin typeface="+mj-lt"/>
                <a:sym typeface="Symbol" charset="2"/>
              </a:rPr>
              <a:t>θ</a:t>
            </a:r>
            <a:r>
              <a:rPr lang="en-US" sz="2000" i="1" dirty="0">
                <a:solidFill>
                  <a:schemeClr val="accent2"/>
                </a:solidFill>
                <a:latin typeface="+mj-lt"/>
                <a:sym typeface="Symbol" charset="2"/>
              </a:rPr>
              <a:t> |x</a:t>
            </a:r>
            <a:r>
              <a:rPr lang="en-US" sz="2000" dirty="0">
                <a:solidFill>
                  <a:schemeClr val="accent2"/>
                </a:solidFill>
                <a:latin typeface="+mj-lt"/>
                <a:sym typeface="Symbol" charset="2"/>
              </a:rPr>
              <a:t>)</a:t>
            </a:r>
            <a:r>
              <a:rPr lang="en-US" sz="2000" dirty="0">
                <a:sym typeface="Symbol" charset="2"/>
              </a:rPr>
              <a:t>, we can</a:t>
            </a:r>
            <a:r>
              <a:rPr lang="en-US" sz="2000" dirty="0"/>
              <a:t> determine:</a:t>
            </a:r>
          </a:p>
          <a:p>
            <a:pPr lvl="1"/>
            <a:r>
              <a:rPr lang="en-US" sz="1800" dirty="0"/>
              <a:t>The </a:t>
            </a:r>
            <a:r>
              <a:rPr lang="en-US" sz="1800" dirty="0">
                <a:solidFill>
                  <a:schemeClr val="accent6"/>
                </a:solidFill>
              </a:rPr>
              <a:t>most probable value </a:t>
            </a:r>
            <a:br>
              <a:rPr lang="en-US" sz="1800" dirty="0"/>
            </a:br>
            <a:r>
              <a:rPr lang="en-US" sz="1800" dirty="0"/>
              <a:t>(best estimate)</a:t>
            </a:r>
          </a:p>
          <a:p>
            <a:pPr lvl="1"/>
            <a:r>
              <a:rPr lang="en-US" sz="1800" dirty="0">
                <a:solidFill>
                  <a:schemeClr val="accent6"/>
                </a:solidFill>
              </a:rPr>
              <a:t>Intervals</a:t>
            </a:r>
            <a:r>
              <a:rPr lang="en-US" sz="1800" dirty="0"/>
              <a:t> corresponding to a </a:t>
            </a:r>
            <a:br>
              <a:rPr lang="en-US" sz="1800" dirty="0"/>
            </a:br>
            <a:r>
              <a:rPr lang="en-US" sz="1800" dirty="0"/>
              <a:t>specified probability</a:t>
            </a:r>
          </a:p>
          <a:p>
            <a:r>
              <a:rPr lang="en-US" sz="2000" dirty="0"/>
              <a:t>Notice that </a:t>
            </a:r>
            <a:r>
              <a:rPr lang="en-US" sz="2000" dirty="0">
                <a:solidFill>
                  <a:schemeClr val="accent2"/>
                </a:solidFill>
              </a:rPr>
              <a:t>if 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π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(</a:t>
            </a:r>
            <a:r>
              <a:rPr lang="en-US" sz="2000" i="1" dirty="0" err="1">
                <a:solidFill>
                  <a:schemeClr val="accent2"/>
                </a:solidFill>
                <a:latin typeface="+mj-lt"/>
                <a:sym typeface="Symbol" charset="2"/>
              </a:rPr>
              <a:t>θ</a:t>
            </a:r>
            <a:r>
              <a:rPr lang="en-US" sz="2000" i="1" baseline="-25000" dirty="0">
                <a:solidFill>
                  <a:schemeClr val="accent2"/>
                </a:solidFill>
                <a:latin typeface="+mj-lt"/>
                <a:sym typeface="Symbol" charset="2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)</a:t>
            </a:r>
            <a:r>
              <a:rPr lang="en-US" sz="2000" dirty="0">
                <a:solidFill>
                  <a:schemeClr val="accent2"/>
                </a:solidFill>
              </a:rPr>
              <a:t> is a constant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dirty="0"/>
              <a:t>the most probable value of </a:t>
            </a:r>
            <a:r>
              <a:rPr lang="en-US" sz="2000" i="1" dirty="0" err="1">
                <a:solidFill>
                  <a:schemeClr val="accent2"/>
                </a:solidFill>
                <a:latin typeface="+mj-lt"/>
                <a:sym typeface="Symbol" charset="2"/>
              </a:rPr>
              <a:t>θ</a:t>
            </a:r>
            <a:br>
              <a:rPr lang="en-US" sz="2000" dirty="0">
                <a:sym typeface="Symbol" charset="2"/>
              </a:rPr>
            </a:br>
            <a:r>
              <a:rPr lang="en-US" sz="2000" dirty="0">
                <a:sym typeface="Symbol" charset="2"/>
              </a:rPr>
              <a:t>correspond to the </a:t>
            </a:r>
            <a:r>
              <a:rPr lang="en-US" sz="2000" dirty="0">
                <a:solidFill>
                  <a:srgbClr val="3333CC"/>
                </a:solidFill>
                <a:sym typeface="Symbol" charset="2"/>
              </a:rPr>
              <a:t>maximum of </a:t>
            </a:r>
            <a:br>
              <a:rPr lang="en-US" sz="2000" dirty="0">
                <a:solidFill>
                  <a:srgbClr val="3333CC"/>
                </a:solidFill>
                <a:sym typeface="Symbol" charset="2"/>
              </a:rPr>
            </a:br>
            <a:r>
              <a:rPr lang="en-US" sz="2000" dirty="0">
                <a:solidFill>
                  <a:srgbClr val="3333CC"/>
                </a:solidFill>
                <a:sym typeface="Symbol" charset="2"/>
              </a:rPr>
              <a:t>the likelihood function</a:t>
            </a:r>
            <a:endParaRPr lang="en-US" sz="2000" dirty="0">
              <a:solidFill>
                <a:srgbClr val="3333CC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32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06508" y="2196676"/>
            <a:ext cx="4530890" cy="1055027"/>
          </a:xfrm>
          <a:prstGeom prst="rect">
            <a:avLst/>
          </a:prstGeom>
        </p:spPr>
      </p:pic>
      <p:sp>
        <p:nvSpPr>
          <p:cNvPr id="18" name="CasellaDiTesto 17"/>
          <p:cNvSpPr txBox="1"/>
          <p:nvPr/>
        </p:nvSpPr>
        <p:spPr>
          <a:xfrm>
            <a:off x="7060293" y="3914767"/>
            <a:ext cx="1677062" cy="584775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  = 68.3</a:t>
            </a:r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%, as 1σ </a:t>
            </a:r>
            <a:br>
              <a:rPr lang="en-US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for a Gaussian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9" name="Connettore 2 18"/>
          <p:cNvCxnSpPr>
            <a:stCxn id="18" idx="2"/>
          </p:cNvCxnSpPr>
          <p:nvPr/>
        </p:nvCxnSpPr>
        <p:spPr bwMode="auto">
          <a:xfrm flipH="1">
            <a:off x="6565709" y="4499542"/>
            <a:ext cx="1333115" cy="42890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cxnSp>
        <p:nvCxnSpPr>
          <p:cNvPr id="20" name="Connettore 2 19"/>
          <p:cNvCxnSpPr/>
          <p:nvPr/>
        </p:nvCxnSpPr>
        <p:spPr bwMode="auto">
          <a:xfrm>
            <a:off x="5948367" y="5549292"/>
            <a:ext cx="360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1" name="Connettore 2 20"/>
          <p:cNvCxnSpPr/>
          <p:nvPr/>
        </p:nvCxnSpPr>
        <p:spPr bwMode="auto">
          <a:xfrm>
            <a:off x="6331184" y="5549292"/>
            <a:ext cx="360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22" name="CasellaDiTesto 21"/>
          <p:cNvSpPr txBox="1"/>
          <p:nvPr/>
        </p:nvSpPr>
        <p:spPr>
          <a:xfrm>
            <a:off x="5986119" y="5115929"/>
            <a:ext cx="2813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664D"/>
                </a:solidFill>
              </a:rPr>
              <a:t>δ</a:t>
            </a:r>
            <a:endParaRPr lang="en-US" dirty="0">
              <a:solidFill>
                <a:srgbClr val="00664D"/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6410211" y="5115929"/>
            <a:ext cx="2813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664D"/>
                </a:solidFill>
              </a:rPr>
              <a:t>δ</a:t>
            </a:r>
            <a:endParaRPr lang="en-US" dirty="0">
              <a:solidFill>
                <a:srgbClr val="00664D"/>
              </a:solidFill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8662802" y="6027510"/>
            <a:ext cx="302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i="1" dirty="0">
                <a:solidFill>
                  <a:schemeClr val="accent2"/>
                </a:solidFill>
              </a:rPr>
              <a:t>θ</a:t>
            </a:r>
            <a:endParaRPr lang="en-US" dirty="0"/>
          </a:p>
        </p:txBody>
      </p:sp>
      <p:sp>
        <p:nvSpPr>
          <p:cNvPr id="25" name="CasellaDiTesto 24"/>
          <p:cNvSpPr txBox="1"/>
          <p:nvPr/>
        </p:nvSpPr>
        <p:spPr>
          <a:xfrm rot="16200000">
            <a:off x="4656710" y="3738534"/>
            <a:ext cx="709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i="1" dirty="0">
                <a:solidFill>
                  <a:schemeClr val="accent2"/>
                </a:solidFill>
              </a:rPr>
              <a:t>P</a:t>
            </a:r>
            <a:r>
              <a:rPr lang="is-IS" dirty="0">
                <a:solidFill>
                  <a:schemeClr val="accent2"/>
                </a:solidFill>
              </a:rPr>
              <a:t>(</a:t>
            </a:r>
            <a:r>
              <a:rPr lang="is-IS" i="1" dirty="0">
                <a:solidFill>
                  <a:schemeClr val="accent2"/>
                </a:solidFill>
              </a:rPr>
              <a:t>θ</a:t>
            </a:r>
            <a:r>
              <a:rPr lang="is-IS" dirty="0">
                <a:solidFill>
                  <a:schemeClr val="accent2"/>
                </a:solidFill>
              </a:rPr>
              <a:t>|</a:t>
            </a:r>
            <a:r>
              <a:rPr lang="is-IS" i="1" dirty="0">
                <a:solidFill>
                  <a:schemeClr val="accent2"/>
                </a:solidFill>
              </a:rPr>
              <a:t>x</a:t>
            </a:r>
            <a:r>
              <a:rPr lang="is-IS" dirty="0">
                <a:solidFill>
                  <a:schemeClr val="accent2"/>
                </a:solidFill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1456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Frequentist inference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800000"/>
                </a:solidFill>
              </a:rPr>
              <a:t>Assigning a probability level of an unknown parameter makes no sense in the frequentist approach</a:t>
            </a:r>
          </a:p>
          <a:p>
            <a:pPr lvl="1"/>
            <a:r>
              <a:rPr lang="en-US" sz="1800" dirty="0">
                <a:solidFill>
                  <a:srgbClr val="800000"/>
                </a:solidFill>
              </a:rPr>
              <a:t>Parameters are not random variables!</a:t>
            </a:r>
          </a:p>
          <a:p>
            <a:r>
              <a:rPr lang="en-US" sz="2000" dirty="0"/>
              <a:t>A frequentist inference procedure determines a </a:t>
            </a:r>
            <a:r>
              <a:rPr lang="en-US" sz="2000" dirty="0">
                <a:solidFill>
                  <a:srgbClr val="3333CC"/>
                </a:solidFill>
              </a:rPr>
              <a:t>central value </a:t>
            </a:r>
            <a:r>
              <a:rPr lang="en-US" sz="2000" dirty="0"/>
              <a:t>and an </a:t>
            </a:r>
            <a:r>
              <a:rPr lang="en-US" sz="2000" dirty="0">
                <a:solidFill>
                  <a:srgbClr val="3333CC"/>
                </a:solidFill>
              </a:rPr>
              <a:t>uncertainty interval </a:t>
            </a:r>
            <a:r>
              <a:rPr lang="en-US" sz="2000" dirty="0"/>
              <a:t>that depend on the observed measurements</a:t>
            </a:r>
          </a:p>
          <a:p>
            <a:r>
              <a:rPr lang="en-US" sz="2000" dirty="0">
                <a:solidFill>
                  <a:srgbClr val="800000"/>
                </a:solidFill>
              </a:rPr>
              <a:t>The central value and interval extremes are random variables</a:t>
            </a:r>
          </a:p>
          <a:p>
            <a:r>
              <a:rPr lang="en-US" sz="2000" dirty="0">
                <a:solidFill>
                  <a:srgbClr val="2D2DB9"/>
                </a:solidFill>
              </a:rPr>
              <a:t>No subjective element </a:t>
            </a:r>
            <a:r>
              <a:rPr lang="en-US" sz="2000" dirty="0"/>
              <a:t>is introduced in the determination</a:t>
            </a:r>
          </a:p>
          <a:p>
            <a:endParaRPr lang="en-US" sz="2000" dirty="0"/>
          </a:p>
          <a:p>
            <a:r>
              <a:rPr lang="en-US" sz="2000" dirty="0"/>
              <a:t>The function that returns the central value given an observed measurement is called </a:t>
            </a:r>
            <a:r>
              <a:rPr lang="en-US" sz="2000" dirty="0">
                <a:solidFill>
                  <a:schemeClr val="accent6"/>
                </a:solidFill>
              </a:rPr>
              <a:t>estimator</a:t>
            </a:r>
          </a:p>
          <a:p>
            <a:pPr marL="342900" lvl="1" indent="-342900">
              <a:buFontTx/>
              <a:buChar char="•"/>
            </a:pPr>
            <a:r>
              <a:rPr lang="en-US" sz="2000" dirty="0"/>
              <a:t>Different estimator choices are possible, the most frequently adopted is the </a:t>
            </a:r>
            <a:r>
              <a:rPr lang="en-US" sz="2000" dirty="0">
                <a:solidFill>
                  <a:schemeClr val="accent6"/>
                </a:solidFill>
              </a:rPr>
              <a:t>maximum likelihood estimator </a:t>
            </a:r>
            <a:r>
              <a:rPr lang="en-US" sz="2000" dirty="0"/>
              <a:t>because of its statistical properties discussed in the following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19820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nettore 1 12"/>
          <p:cNvCxnSpPr/>
          <p:nvPr/>
        </p:nvCxnSpPr>
        <p:spPr bwMode="auto">
          <a:xfrm>
            <a:off x="8056882" y="1367621"/>
            <a:ext cx="6616" cy="468594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Frequentist coverage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85801" y="1125538"/>
                <a:ext cx="5721374" cy="5199062"/>
              </a:xfrm>
            </p:spPr>
            <p:txBody>
              <a:bodyPr/>
              <a:lstStyle/>
              <a:p>
                <a:pPr marL="342900" lvl="1" indent="-342900">
                  <a:buFontTx/>
                  <a:buChar char="•"/>
                </a:pPr>
                <a:r>
                  <a:rPr lang="en-US" sz="2400" dirty="0"/>
                  <a:t>Repeating the experiment will result each time in a different </a:t>
                </a:r>
                <a:r>
                  <a:rPr lang="en-US" sz="2400" dirty="0">
                    <a:solidFill>
                      <a:srgbClr val="3333CC"/>
                    </a:solidFill>
                  </a:rPr>
                  <a:t>data sample</a:t>
                </a:r>
              </a:p>
              <a:p>
                <a:pPr marL="342900" lvl="1" indent="-342900">
                  <a:buFontTx/>
                  <a:buChar char="•"/>
                </a:pPr>
                <a:r>
                  <a:rPr lang="en-US" sz="2400" dirty="0"/>
                  <a:t>For each data sample, the 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estimator</a:t>
                </a:r>
                <a:r>
                  <a:rPr lang="en-US" sz="2400" dirty="0"/>
                  <a:t> returns a different 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central value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𝜃</m:t>
                        </m:r>
                      </m:e>
                    </m:acc>
                  </m:oMath>
                </a14:m>
                <a:endParaRPr lang="en-US" sz="2400" dirty="0">
                  <a:solidFill>
                    <a:schemeClr val="accent2"/>
                  </a:solidFill>
                  <a:latin typeface="+mj-lt"/>
                </a:endParaRPr>
              </a:p>
              <a:p>
                <a:pPr marL="342900" lvl="1" indent="-342900">
                  <a:buFontTx/>
                  <a:buChar char="•"/>
                </a:pPr>
                <a:r>
                  <a:rPr lang="en-US" sz="2400" dirty="0"/>
                  <a:t>An </a:t>
                </a:r>
                <a:r>
                  <a:rPr lang="en-US" sz="2400" dirty="0">
                    <a:solidFill>
                      <a:schemeClr val="accent6"/>
                    </a:solidFill>
                  </a:rPr>
                  <a:t>uncertainty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interval </a:t>
                </a:r>
                <a:r>
                  <a:rPr lang="en-US" sz="2400" dirty="0">
                    <a:solidFill>
                      <a:srgbClr val="3333CC"/>
                    </a:solidFill>
                    <a:latin typeface="+mj-lt"/>
                  </a:rPr>
                  <a:t>[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3333CC"/>
                    </a:solidFill>
                    <a:latin typeface="+mj-lt"/>
                    <a:sym typeface="Symbol" charset="2"/>
                  </a:rPr>
                  <a:t> − </a:t>
                </a:r>
                <a:r>
                  <a:rPr lang="is-IS" sz="2400" i="1" dirty="0">
                    <a:solidFill>
                      <a:srgbClr val="3333CC"/>
                    </a:solidFill>
                    <a:latin typeface="+mj-lt"/>
                  </a:rPr>
                  <a:t>δ</a:t>
                </a:r>
                <a:r>
                  <a:rPr lang="en-US" sz="2400" dirty="0">
                    <a:solidFill>
                      <a:srgbClr val="3333CC"/>
                    </a:solidFill>
                    <a:latin typeface="+mj-lt"/>
                    <a:sym typeface="Symbol" charset="2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3333CC"/>
                    </a:solidFill>
                    <a:latin typeface="+mj-lt"/>
                    <a:sym typeface="Symbol" charset="2"/>
                  </a:rPr>
                  <a:t> + </a:t>
                </a:r>
                <a:r>
                  <a:rPr lang="is-IS" sz="2400" i="1" dirty="0">
                    <a:solidFill>
                      <a:srgbClr val="3333CC"/>
                    </a:solidFill>
                    <a:latin typeface="+mj-lt"/>
                  </a:rPr>
                  <a:t>δ</a:t>
                </a:r>
                <a:r>
                  <a:rPr lang="en-US" sz="2400" dirty="0">
                    <a:solidFill>
                      <a:srgbClr val="3333CC"/>
                    </a:solidFill>
                    <a:latin typeface="+mj-lt"/>
                  </a:rPr>
                  <a:t>] </a:t>
                </a:r>
                <a:r>
                  <a:rPr lang="en-US" sz="2400" dirty="0"/>
                  <a:t>can be associated to the estimator’s value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𝜃</m:t>
                        </m:r>
                      </m:e>
                    </m:acc>
                  </m:oMath>
                </a14:m>
                <a:endParaRPr lang="en-US" sz="2400" dirty="0"/>
              </a:p>
              <a:p>
                <a:pPr marL="342900" lvl="1" indent="-342900">
                  <a:buFontTx/>
                  <a:buChar char="•"/>
                </a:pPr>
                <a:r>
                  <a:rPr lang="en-US" sz="2400" dirty="0"/>
                  <a:t>Some of the confidence intervals contain the fixed and unknown true value of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is-IS" sz="2400" i="1" dirty="0">
                    <a:solidFill>
                      <a:schemeClr val="accent2"/>
                    </a:solidFill>
                    <a:latin typeface="+mj-lt"/>
                  </a:rPr>
                  <a:t>θ</a:t>
                </a:r>
                <a:r>
                  <a:rPr lang="en-US" sz="2400" dirty="0"/>
                  <a:t>, corresponding to a fraction equal to 68% of the times, in the limit of very large number of experiments (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coverage</a:t>
                </a:r>
                <a:r>
                  <a:rPr lang="en-US" sz="2400" dirty="0"/>
                  <a:t>)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1" y="1125538"/>
                <a:ext cx="5721374" cy="5199062"/>
              </a:xfrm>
              <a:blipFill rotWithShape="0">
                <a:blip r:embed="rId2"/>
                <a:stretch>
                  <a:fillRect l="-1493" t="-821" r="-1066" b="-117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34</a:t>
            </a:fld>
            <a:endParaRPr lang="it-IT"/>
          </a:p>
        </p:txBody>
      </p:sp>
      <p:grpSp>
        <p:nvGrpSpPr>
          <p:cNvPr id="11" name="Gruppo 10"/>
          <p:cNvGrpSpPr/>
          <p:nvPr/>
        </p:nvGrpSpPr>
        <p:grpSpPr>
          <a:xfrm>
            <a:off x="7859108" y="1520401"/>
            <a:ext cx="763890" cy="112704"/>
            <a:chOff x="8027988" y="2329763"/>
            <a:chExt cx="763890" cy="112704"/>
          </a:xfrm>
        </p:grpSpPr>
        <p:cxnSp>
          <p:nvCxnSpPr>
            <p:cNvPr id="8" name="Connettore 1 7"/>
            <p:cNvCxnSpPr/>
            <p:nvPr/>
          </p:nvCxnSpPr>
          <p:spPr bwMode="auto">
            <a:xfrm flipV="1">
              <a:off x="8027988" y="2381341"/>
              <a:ext cx="763890" cy="9548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diamond" w="lg" len="sm"/>
              <a:tailEnd type="diamond" w="lg" len="sm"/>
            </a:ln>
            <a:effectLst/>
          </p:spPr>
        </p:cxnSp>
        <p:sp>
          <p:nvSpPr>
            <p:cNvPr id="10" name="Ovale 9"/>
            <p:cNvSpPr/>
            <p:nvPr/>
          </p:nvSpPr>
          <p:spPr bwMode="auto">
            <a:xfrm>
              <a:off x="8353581" y="2329763"/>
              <a:ext cx="112704" cy="11270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00664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7625201" y="1891718"/>
            <a:ext cx="763890" cy="112704"/>
            <a:chOff x="8027988" y="2329763"/>
            <a:chExt cx="763890" cy="112704"/>
          </a:xfrm>
        </p:grpSpPr>
        <p:cxnSp>
          <p:nvCxnSpPr>
            <p:cNvPr id="15" name="Connettore 1 14"/>
            <p:cNvCxnSpPr/>
            <p:nvPr/>
          </p:nvCxnSpPr>
          <p:spPr bwMode="auto">
            <a:xfrm flipV="1">
              <a:off x="8027988" y="2381341"/>
              <a:ext cx="763890" cy="9548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diamond" w="lg" len="sm"/>
              <a:tailEnd type="diamond" w="lg" len="sm"/>
            </a:ln>
            <a:effectLst/>
          </p:spPr>
        </p:cxnSp>
        <p:sp>
          <p:nvSpPr>
            <p:cNvPr id="16" name="Ovale 15"/>
            <p:cNvSpPr/>
            <p:nvPr/>
          </p:nvSpPr>
          <p:spPr bwMode="auto">
            <a:xfrm>
              <a:off x="8353581" y="2329763"/>
              <a:ext cx="112704" cy="11270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00664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17" name="Gruppo 16"/>
          <p:cNvGrpSpPr/>
          <p:nvPr/>
        </p:nvGrpSpPr>
        <p:grpSpPr>
          <a:xfrm>
            <a:off x="8186204" y="2634352"/>
            <a:ext cx="763890" cy="112704"/>
            <a:chOff x="8027988" y="2329763"/>
            <a:chExt cx="763890" cy="112704"/>
          </a:xfrm>
          <a:solidFill>
            <a:srgbClr val="FEA7AB"/>
          </a:solidFill>
        </p:grpSpPr>
        <p:cxnSp>
          <p:nvCxnSpPr>
            <p:cNvPr id="18" name="Connettore 1 17"/>
            <p:cNvCxnSpPr/>
            <p:nvPr/>
          </p:nvCxnSpPr>
          <p:spPr bwMode="auto">
            <a:xfrm flipV="1">
              <a:off x="8027988" y="2381341"/>
              <a:ext cx="763890" cy="9548"/>
            </a:xfrm>
            <a:prstGeom prst="line">
              <a:avLst/>
            </a:prstGeom>
            <a:grpFill/>
            <a:ln w="31750" cap="flat" cmpd="sng" algn="ctr">
              <a:solidFill>
                <a:srgbClr val="C00000"/>
              </a:solidFill>
              <a:prstDash val="solid"/>
              <a:round/>
              <a:headEnd type="diamond" w="lg" len="sm"/>
              <a:tailEnd type="diamond" w="lg" len="sm"/>
            </a:ln>
            <a:effectLst/>
          </p:spPr>
        </p:cxnSp>
        <p:sp>
          <p:nvSpPr>
            <p:cNvPr id="19" name="Ovale 18"/>
            <p:cNvSpPr/>
            <p:nvPr/>
          </p:nvSpPr>
          <p:spPr bwMode="auto">
            <a:xfrm>
              <a:off x="8353581" y="2329763"/>
              <a:ext cx="112704" cy="112704"/>
            </a:xfrm>
            <a:prstGeom prst="ellipse">
              <a:avLst/>
            </a:prstGeom>
            <a:grp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0" name="Gruppo 19"/>
          <p:cNvGrpSpPr/>
          <p:nvPr/>
        </p:nvGrpSpPr>
        <p:grpSpPr>
          <a:xfrm>
            <a:off x="7437010" y="3005669"/>
            <a:ext cx="763890" cy="112704"/>
            <a:chOff x="8027988" y="2329763"/>
            <a:chExt cx="763890" cy="112704"/>
          </a:xfrm>
        </p:grpSpPr>
        <p:cxnSp>
          <p:nvCxnSpPr>
            <p:cNvPr id="21" name="Connettore 1 20"/>
            <p:cNvCxnSpPr/>
            <p:nvPr/>
          </p:nvCxnSpPr>
          <p:spPr bwMode="auto">
            <a:xfrm flipV="1">
              <a:off x="8027988" y="2381341"/>
              <a:ext cx="763890" cy="9548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diamond" w="lg" len="sm"/>
              <a:tailEnd type="diamond" w="lg" len="sm"/>
            </a:ln>
            <a:effectLst/>
          </p:spPr>
        </p:cxnSp>
        <p:sp>
          <p:nvSpPr>
            <p:cNvPr id="22" name="Ovale 21"/>
            <p:cNvSpPr/>
            <p:nvPr/>
          </p:nvSpPr>
          <p:spPr bwMode="auto">
            <a:xfrm>
              <a:off x="8353581" y="2329763"/>
              <a:ext cx="112704" cy="11270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00664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3" name="Gruppo 22"/>
          <p:cNvGrpSpPr/>
          <p:nvPr/>
        </p:nvGrpSpPr>
        <p:grpSpPr>
          <a:xfrm>
            <a:off x="7777601" y="2263035"/>
            <a:ext cx="763890" cy="112704"/>
            <a:chOff x="8027988" y="2329763"/>
            <a:chExt cx="763890" cy="112704"/>
          </a:xfrm>
        </p:grpSpPr>
        <p:cxnSp>
          <p:nvCxnSpPr>
            <p:cNvPr id="24" name="Connettore 1 23"/>
            <p:cNvCxnSpPr/>
            <p:nvPr/>
          </p:nvCxnSpPr>
          <p:spPr bwMode="auto">
            <a:xfrm flipV="1">
              <a:off x="8027988" y="2381341"/>
              <a:ext cx="763890" cy="9548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diamond" w="lg" len="sm"/>
              <a:tailEnd type="diamond" w="lg" len="sm"/>
            </a:ln>
            <a:effectLst/>
          </p:spPr>
        </p:cxnSp>
        <p:sp>
          <p:nvSpPr>
            <p:cNvPr id="25" name="Ovale 24"/>
            <p:cNvSpPr/>
            <p:nvPr/>
          </p:nvSpPr>
          <p:spPr bwMode="auto">
            <a:xfrm>
              <a:off x="8353581" y="2329763"/>
              <a:ext cx="112704" cy="11270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00664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6" name="Gruppo 25"/>
          <p:cNvGrpSpPr/>
          <p:nvPr/>
        </p:nvGrpSpPr>
        <p:grpSpPr>
          <a:xfrm>
            <a:off x="8206733" y="3376986"/>
            <a:ext cx="763890" cy="112704"/>
            <a:chOff x="8171223" y="2329763"/>
            <a:chExt cx="763890" cy="112704"/>
          </a:xfrm>
          <a:solidFill>
            <a:srgbClr val="FEA7AB"/>
          </a:solidFill>
        </p:grpSpPr>
        <p:cxnSp>
          <p:nvCxnSpPr>
            <p:cNvPr id="27" name="Connettore 1 26"/>
            <p:cNvCxnSpPr/>
            <p:nvPr/>
          </p:nvCxnSpPr>
          <p:spPr bwMode="auto">
            <a:xfrm flipV="1">
              <a:off x="8171223" y="2381341"/>
              <a:ext cx="763890" cy="9548"/>
            </a:xfrm>
            <a:prstGeom prst="line">
              <a:avLst/>
            </a:prstGeom>
            <a:grpFill/>
            <a:ln w="31750" cap="flat" cmpd="sng" algn="ctr">
              <a:solidFill>
                <a:srgbClr val="C00000"/>
              </a:solidFill>
              <a:prstDash val="solid"/>
              <a:round/>
              <a:headEnd type="diamond" w="lg" len="sm"/>
              <a:tailEnd type="diamond" w="lg" len="sm"/>
            </a:ln>
            <a:effectLst/>
          </p:spPr>
        </p:cxnSp>
        <p:sp>
          <p:nvSpPr>
            <p:cNvPr id="28" name="Ovale 27"/>
            <p:cNvSpPr/>
            <p:nvPr/>
          </p:nvSpPr>
          <p:spPr bwMode="auto">
            <a:xfrm>
              <a:off x="8496816" y="2329763"/>
              <a:ext cx="112704" cy="112704"/>
            </a:xfrm>
            <a:prstGeom prst="ellipse">
              <a:avLst/>
            </a:prstGeom>
            <a:grp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9" name="Gruppo 28"/>
          <p:cNvGrpSpPr/>
          <p:nvPr/>
        </p:nvGrpSpPr>
        <p:grpSpPr>
          <a:xfrm>
            <a:off x="7186904" y="3748303"/>
            <a:ext cx="763890" cy="112704"/>
            <a:chOff x="8209419" y="2329763"/>
            <a:chExt cx="763890" cy="112704"/>
          </a:xfrm>
          <a:solidFill>
            <a:srgbClr val="FEA7AB"/>
          </a:solidFill>
        </p:grpSpPr>
        <p:cxnSp>
          <p:nvCxnSpPr>
            <p:cNvPr id="30" name="Connettore 1 29"/>
            <p:cNvCxnSpPr/>
            <p:nvPr/>
          </p:nvCxnSpPr>
          <p:spPr bwMode="auto">
            <a:xfrm flipV="1">
              <a:off x="8209419" y="2381341"/>
              <a:ext cx="763890" cy="9548"/>
            </a:xfrm>
            <a:prstGeom prst="line">
              <a:avLst/>
            </a:prstGeom>
            <a:grpFill/>
            <a:ln w="31750" cap="flat" cmpd="sng" algn="ctr">
              <a:solidFill>
                <a:srgbClr val="C00000"/>
              </a:solidFill>
              <a:prstDash val="solid"/>
              <a:round/>
              <a:headEnd type="diamond" w="lg" len="sm"/>
              <a:tailEnd type="diamond" w="lg" len="sm"/>
            </a:ln>
            <a:effectLst/>
          </p:spPr>
        </p:cxnSp>
        <p:sp>
          <p:nvSpPr>
            <p:cNvPr id="31" name="Ovale 30"/>
            <p:cNvSpPr/>
            <p:nvPr/>
          </p:nvSpPr>
          <p:spPr bwMode="auto">
            <a:xfrm>
              <a:off x="8535012" y="2329763"/>
              <a:ext cx="112704" cy="112704"/>
            </a:xfrm>
            <a:prstGeom prst="ellipse">
              <a:avLst/>
            </a:prstGeom>
            <a:grp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32" name="Gruppo 31"/>
          <p:cNvGrpSpPr/>
          <p:nvPr/>
        </p:nvGrpSpPr>
        <p:grpSpPr>
          <a:xfrm>
            <a:off x="7971542" y="4119620"/>
            <a:ext cx="763890" cy="112704"/>
            <a:chOff x="8027988" y="2329763"/>
            <a:chExt cx="763890" cy="112704"/>
          </a:xfrm>
        </p:grpSpPr>
        <p:cxnSp>
          <p:nvCxnSpPr>
            <p:cNvPr id="33" name="Connettore 1 32"/>
            <p:cNvCxnSpPr/>
            <p:nvPr/>
          </p:nvCxnSpPr>
          <p:spPr bwMode="auto">
            <a:xfrm flipV="1">
              <a:off x="8027988" y="2381341"/>
              <a:ext cx="763890" cy="9548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diamond" w="lg" len="sm"/>
              <a:tailEnd type="diamond" w="lg" len="sm"/>
            </a:ln>
            <a:effectLst/>
          </p:spPr>
        </p:cxnSp>
        <p:sp>
          <p:nvSpPr>
            <p:cNvPr id="34" name="Ovale 33"/>
            <p:cNvSpPr/>
            <p:nvPr/>
          </p:nvSpPr>
          <p:spPr bwMode="auto">
            <a:xfrm>
              <a:off x="8353581" y="2329763"/>
              <a:ext cx="112704" cy="11270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00664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35" name="Gruppo 34"/>
          <p:cNvGrpSpPr/>
          <p:nvPr/>
        </p:nvGrpSpPr>
        <p:grpSpPr>
          <a:xfrm>
            <a:off x="7860611" y="4490937"/>
            <a:ext cx="763890" cy="112704"/>
            <a:chOff x="8027988" y="2329763"/>
            <a:chExt cx="763890" cy="112704"/>
          </a:xfrm>
        </p:grpSpPr>
        <p:cxnSp>
          <p:nvCxnSpPr>
            <p:cNvPr id="36" name="Connettore 1 35"/>
            <p:cNvCxnSpPr/>
            <p:nvPr/>
          </p:nvCxnSpPr>
          <p:spPr bwMode="auto">
            <a:xfrm flipV="1">
              <a:off x="8027988" y="2381341"/>
              <a:ext cx="763890" cy="9548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diamond" w="lg" len="sm"/>
              <a:tailEnd type="diamond" w="lg" len="sm"/>
            </a:ln>
            <a:effectLst/>
          </p:spPr>
        </p:cxnSp>
        <p:sp>
          <p:nvSpPr>
            <p:cNvPr id="37" name="Ovale 36"/>
            <p:cNvSpPr/>
            <p:nvPr/>
          </p:nvSpPr>
          <p:spPr bwMode="auto">
            <a:xfrm>
              <a:off x="8353581" y="2329763"/>
              <a:ext cx="112704" cy="11270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00664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38" name="Gruppo 37"/>
          <p:cNvGrpSpPr/>
          <p:nvPr/>
        </p:nvGrpSpPr>
        <p:grpSpPr>
          <a:xfrm>
            <a:off x="7209984" y="4862254"/>
            <a:ext cx="763890" cy="112704"/>
            <a:chOff x="7951596" y="2329763"/>
            <a:chExt cx="763890" cy="112704"/>
          </a:xfrm>
          <a:solidFill>
            <a:srgbClr val="FEA7AB"/>
          </a:solidFill>
        </p:grpSpPr>
        <p:cxnSp>
          <p:nvCxnSpPr>
            <p:cNvPr id="39" name="Connettore 1 38"/>
            <p:cNvCxnSpPr/>
            <p:nvPr/>
          </p:nvCxnSpPr>
          <p:spPr bwMode="auto">
            <a:xfrm flipV="1">
              <a:off x="7951596" y="2381341"/>
              <a:ext cx="763890" cy="9548"/>
            </a:xfrm>
            <a:prstGeom prst="line">
              <a:avLst/>
            </a:prstGeom>
            <a:grpFill/>
            <a:ln w="31750" cap="flat" cmpd="sng" algn="ctr">
              <a:solidFill>
                <a:srgbClr val="C00000"/>
              </a:solidFill>
              <a:prstDash val="solid"/>
              <a:round/>
              <a:headEnd type="diamond" w="lg" len="sm"/>
              <a:tailEnd type="diamond" w="lg" len="sm"/>
            </a:ln>
            <a:effectLst/>
          </p:spPr>
        </p:cxnSp>
        <p:sp>
          <p:nvSpPr>
            <p:cNvPr id="40" name="Ovale 39"/>
            <p:cNvSpPr/>
            <p:nvPr/>
          </p:nvSpPr>
          <p:spPr bwMode="auto">
            <a:xfrm>
              <a:off x="8277189" y="2329763"/>
              <a:ext cx="112704" cy="112704"/>
            </a:xfrm>
            <a:prstGeom prst="ellipse">
              <a:avLst/>
            </a:prstGeom>
            <a:grp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41" name="Gruppo 40"/>
          <p:cNvGrpSpPr/>
          <p:nvPr/>
        </p:nvGrpSpPr>
        <p:grpSpPr>
          <a:xfrm>
            <a:off x="7950794" y="5233571"/>
            <a:ext cx="763890" cy="112704"/>
            <a:chOff x="8027988" y="2329763"/>
            <a:chExt cx="763890" cy="112704"/>
          </a:xfrm>
        </p:grpSpPr>
        <p:cxnSp>
          <p:nvCxnSpPr>
            <p:cNvPr id="42" name="Connettore 1 41"/>
            <p:cNvCxnSpPr/>
            <p:nvPr/>
          </p:nvCxnSpPr>
          <p:spPr bwMode="auto">
            <a:xfrm flipV="1">
              <a:off x="8027988" y="2381341"/>
              <a:ext cx="763890" cy="9548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diamond" w="lg" len="sm"/>
              <a:tailEnd type="diamond" w="lg" len="sm"/>
            </a:ln>
            <a:effectLst/>
          </p:spPr>
        </p:cxnSp>
        <p:sp>
          <p:nvSpPr>
            <p:cNvPr id="43" name="Ovale 42"/>
            <p:cNvSpPr/>
            <p:nvPr/>
          </p:nvSpPr>
          <p:spPr bwMode="auto">
            <a:xfrm>
              <a:off x="8353581" y="2329763"/>
              <a:ext cx="112704" cy="11270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00664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45" name="Gruppo 44"/>
          <p:cNvGrpSpPr/>
          <p:nvPr/>
        </p:nvGrpSpPr>
        <p:grpSpPr>
          <a:xfrm>
            <a:off x="7833953" y="5604893"/>
            <a:ext cx="763890" cy="112704"/>
            <a:chOff x="8027988" y="2329763"/>
            <a:chExt cx="763890" cy="112704"/>
          </a:xfrm>
        </p:grpSpPr>
        <p:cxnSp>
          <p:nvCxnSpPr>
            <p:cNvPr id="46" name="Connettore 1 45"/>
            <p:cNvCxnSpPr/>
            <p:nvPr/>
          </p:nvCxnSpPr>
          <p:spPr bwMode="auto">
            <a:xfrm flipV="1">
              <a:off x="8027988" y="2381341"/>
              <a:ext cx="763890" cy="9548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diamond" w="lg" len="sm"/>
              <a:tailEnd type="diamond" w="lg" len="sm"/>
            </a:ln>
            <a:effectLst/>
          </p:spPr>
        </p:cxnSp>
        <p:sp>
          <p:nvSpPr>
            <p:cNvPr id="47" name="Ovale 46"/>
            <p:cNvSpPr/>
            <p:nvPr/>
          </p:nvSpPr>
          <p:spPr bwMode="auto">
            <a:xfrm>
              <a:off x="8353581" y="2329763"/>
              <a:ext cx="112704" cy="112704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00664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cxnSp>
        <p:nvCxnSpPr>
          <p:cNvPr id="50" name="Connettore 2 49"/>
          <p:cNvCxnSpPr/>
          <p:nvPr/>
        </p:nvCxnSpPr>
        <p:spPr bwMode="auto">
          <a:xfrm flipV="1">
            <a:off x="6664939" y="6043259"/>
            <a:ext cx="2329864" cy="1909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asellaDiTesto 50"/>
              <p:cNvSpPr txBox="1"/>
              <p:nvPr/>
            </p:nvSpPr>
            <p:spPr>
              <a:xfrm>
                <a:off x="8592931" y="6059654"/>
                <a:ext cx="357406" cy="348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chemeClr val="accent6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CasellaDiTesto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2931" y="6059654"/>
                <a:ext cx="357406" cy="348942"/>
              </a:xfrm>
              <a:prstGeom prst="rect">
                <a:avLst/>
              </a:prstGeom>
              <a:blipFill rotWithShape="0">
                <a:blip r:embed="rId3"/>
                <a:stretch>
                  <a:fillRect r="-862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CasellaDiTesto 51"/>
          <p:cNvSpPr txBox="1"/>
          <p:nvPr/>
        </p:nvSpPr>
        <p:spPr>
          <a:xfrm>
            <a:off x="7403616" y="956261"/>
            <a:ext cx="1364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333CC"/>
                </a:solidFill>
                <a:latin typeface="+mn-lt"/>
              </a:rPr>
              <a:t>True value of </a:t>
            </a:r>
            <a:r>
              <a:rPr lang="is-IS" sz="1400" i="1" dirty="0">
                <a:solidFill>
                  <a:srgbClr val="3333CC"/>
                </a:solidFill>
              </a:rPr>
              <a:t>θ</a:t>
            </a:r>
            <a:endParaRPr lang="en-US" sz="1400" dirty="0">
              <a:solidFill>
                <a:srgbClr val="3333CC"/>
              </a:solidFill>
            </a:endParaRPr>
          </a:p>
        </p:txBody>
      </p:sp>
      <p:sp>
        <p:nvSpPr>
          <p:cNvPr id="53" name="AutoShape 31"/>
          <p:cNvSpPr>
            <a:spLocks/>
          </p:cNvSpPr>
          <p:nvPr/>
        </p:nvSpPr>
        <p:spPr bwMode="auto">
          <a:xfrm>
            <a:off x="6876002" y="1416089"/>
            <a:ext cx="257765" cy="4509925"/>
          </a:xfrm>
          <a:prstGeom prst="leftBrace">
            <a:avLst>
              <a:gd name="adj1" fmla="val 50000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4" name="CasellaDiTesto 53"/>
          <p:cNvSpPr txBox="1"/>
          <p:nvPr/>
        </p:nvSpPr>
        <p:spPr>
          <a:xfrm rot="16200000">
            <a:off x="5512557" y="3501774"/>
            <a:ext cx="2340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1">
                    <a:lumMod val="50000"/>
                  </a:schemeClr>
                </a:solidFill>
                <a:latin typeface="+mn-lt"/>
              </a:rPr>
              <a:t>Repeated experiments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650707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  <a:endParaRPr lang="it-IT" dirty="0"/>
          </a:p>
        </p:txBody>
      </p:sp>
      <p:pic>
        <p:nvPicPr>
          <p:cNvPr id="8" name="Immagine 7" descr="bayesian_interval_sy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773" y="3725541"/>
            <a:ext cx="4485661" cy="3042000"/>
          </a:xfrm>
          <a:prstGeom prst="rect">
            <a:avLst/>
          </a:prstGeom>
        </p:spPr>
      </p:pic>
      <p:pic>
        <p:nvPicPr>
          <p:cNvPr id="7" name="Immagine 6" descr="bayesian_interval_centr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33" y="3725541"/>
            <a:ext cx="4485661" cy="3042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Choice of 68% prob. intervals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/>
                  <a:t>Different </a:t>
                </a:r>
                <a:r>
                  <a:rPr lang="en-US" sz="2000" dirty="0">
                    <a:solidFill>
                      <a:schemeClr val="accent6"/>
                    </a:solidFill>
                  </a:rPr>
                  <a:t>interval choices </a:t>
                </a:r>
                <a:r>
                  <a:rPr lang="en-US" sz="2000" dirty="0"/>
                  <a:t>are possible, corresponding to the same probability level (usually 68%, as </a:t>
                </a:r>
                <a:r>
                  <a:rPr lang="en-US" sz="2000" dirty="0">
                    <a:solidFill>
                      <a:schemeClr val="accent6"/>
                    </a:solidFill>
                    <a:latin typeface="+mj-lt"/>
                  </a:rPr>
                  <a:t>1</a:t>
                </a:r>
                <a:r>
                  <a:rPr lang="en-US" sz="2000" i="1" dirty="0">
                    <a:solidFill>
                      <a:schemeClr val="accent6"/>
                    </a:solidFill>
                    <a:latin typeface="+mj-lt"/>
                  </a:rPr>
                  <a:t>σ</a:t>
                </a:r>
                <a:r>
                  <a:rPr lang="en-US" sz="2000" dirty="0"/>
                  <a:t> for a Gaussian)</a:t>
                </a:r>
              </a:p>
              <a:p>
                <a:pPr lvl="1"/>
                <a:r>
                  <a:rPr lang="en-US" sz="1800" dirty="0"/>
                  <a:t>Equal areas in the right and left tails</a:t>
                </a:r>
              </a:p>
              <a:p>
                <a:pPr lvl="1"/>
                <a:r>
                  <a:rPr lang="en-US" sz="1800" dirty="0"/>
                  <a:t>Symmetric interval</a:t>
                </a:r>
              </a:p>
              <a:p>
                <a:pPr lvl="1"/>
                <a:r>
                  <a:rPr lang="en-US" sz="1800" dirty="0"/>
                  <a:t>Shortest interval</a:t>
                </a:r>
              </a:p>
              <a:p>
                <a:pPr lvl="1"/>
                <a:r>
                  <a:rPr lang="is-IS" sz="1800" dirty="0"/>
                  <a:t>…</a:t>
                </a:r>
              </a:p>
              <a:p>
                <a:r>
                  <a:rPr lang="is-IS" sz="2200" dirty="0"/>
                  <a:t>Reported as </a:t>
                </a:r>
                <a14:m>
                  <m:oMath xmlns:m="http://schemas.openxmlformats.org/officeDocument/2006/math">
                    <m:r>
                      <a:rPr lang="it-IT" sz="2000" b="0" i="1" smtClean="0">
                        <a:solidFill>
                          <a:schemeClr val="accent6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  <m:r>
                      <a:rPr lang="it-IT" sz="2000" b="0" i="1" smtClean="0">
                        <a:solidFill>
                          <a:schemeClr val="accent6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𝜃</m:t>
                        </m:r>
                      </m:e>
                    </m:acc>
                    <m:r>
                      <a:rPr lang="en-US" sz="2000" i="1" smtClean="0">
                        <a:solidFill>
                          <a:schemeClr val="accent6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  <m:r>
                      <a:rPr lang="en-US" sz="2000" i="1" smtClean="0">
                        <a:solidFill>
                          <a:schemeClr val="accent6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𝛿</m:t>
                    </m:r>
                  </m:oMath>
                </a14:m>
                <a:r>
                  <a:rPr lang="is-IS" sz="2200" dirty="0">
                    <a:solidFill>
                      <a:srgbClr val="3333CC"/>
                    </a:solidFill>
                    <a:latin typeface="+mj-lt"/>
                  </a:rPr>
                  <a:t> </a:t>
                </a:r>
                <a:r>
                  <a:rPr lang="is-IS" sz="2200" dirty="0"/>
                  <a:t>(sym.) or </a:t>
                </a:r>
                <a14:m>
                  <m:oMath xmlns:m="http://schemas.openxmlformats.org/officeDocument/2006/math">
                    <m:r>
                      <a:rPr lang="el-GR" sz="2000" i="1" smtClean="0">
                        <a:solidFill>
                          <a:schemeClr val="accent6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  <m:r>
                      <a:rPr lang="it-IT" sz="2000" b="0" i="1" smtClean="0">
                        <a:solidFill>
                          <a:schemeClr val="accent6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bSup>
                      <m:sSubSupPr>
                        <m:ctrlPr>
                          <a:rPr lang="en-US" sz="20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it-IT" sz="2000" b="0" i="1" smtClean="0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it-IT" sz="2000" b="0" i="1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b>
                        </m:sSub>
                      </m:sub>
                      <m:sup>
                        <m:r>
                          <a:rPr lang="it-IT" sz="2000" b="0" i="1" smtClean="0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it-IT" sz="2000" b="0" i="1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sub>
                        </m:sSub>
                      </m:sup>
                    </m:sSubSup>
                  </m:oMath>
                </a14:m>
                <a:r>
                  <a:rPr lang="is-IS" sz="2200" dirty="0">
                    <a:solidFill>
                      <a:srgbClr val="3333CC"/>
                    </a:solidFill>
                    <a:latin typeface="+mj-lt"/>
                  </a:rPr>
                  <a:t> </a:t>
                </a:r>
                <a:r>
                  <a:rPr lang="is-IS" sz="2200" dirty="0"/>
                  <a:t>(asym.) </a:t>
                </a:r>
                <a:endParaRPr lang="en-US" sz="2200" baseline="-25000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941" t="-58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sellaDiTesto 11"/>
          <p:cNvSpPr txBox="1"/>
          <p:nvPr/>
        </p:nvSpPr>
        <p:spPr>
          <a:xfrm>
            <a:off x="2555776" y="5348984"/>
            <a:ext cx="1091765" cy="33855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  = 15.8%</a:t>
            </a:r>
          </a:p>
        </p:txBody>
      </p:sp>
      <p:cxnSp>
        <p:nvCxnSpPr>
          <p:cNvPr id="14" name="Connettore 2 13"/>
          <p:cNvCxnSpPr/>
          <p:nvPr/>
        </p:nvCxnSpPr>
        <p:spPr bwMode="auto">
          <a:xfrm flipH="1">
            <a:off x="2339752" y="5709024"/>
            <a:ext cx="792088" cy="5760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15" name="CasellaDiTesto 14"/>
          <p:cNvSpPr txBox="1"/>
          <p:nvPr/>
        </p:nvSpPr>
        <p:spPr>
          <a:xfrm>
            <a:off x="35496" y="4988944"/>
            <a:ext cx="1091765" cy="33855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  = 15.8%</a:t>
            </a:r>
          </a:p>
        </p:txBody>
      </p:sp>
      <p:cxnSp>
        <p:nvCxnSpPr>
          <p:cNvPr id="16" name="Connettore 2 15"/>
          <p:cNvCxnSpPr>
            <a:stCxn id="15" idx="2"/>
          </p:cNvCxnSpPr>
          <p:nvPr/>
        </p:nvCxnSpPr>
        <p:spPr bwMode="auto">
          <a:xfrm>
            <a:off x="581379" y="5327498"/>
            <a:ext cx="534237" cy="95759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19" name="CasellaDiTesto 18"/>
          <p:cNvSpPr txBox="1"/>
          <p:nvPr/>
        </p:nvSpPr>
        <p:spPr>
          <a:xfrm>
            <a:off x="5292080" y="3656796"/>
            <a:ext cx="2082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Symmetric interval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827584" y="3656796"/>
            <a:ext cx="2057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Equal tails interval</a:t>
            </a:r>
          </a:p>
        </p:txBody>
      </p:sp>
      <p:sp>
        <p:nvSpPr>
          <p:cNvPr id="31" name="Parentesi graffa chiusa 30"/>
          <p:cNvSpPr/>
          <p:nvPr/>
        </p:nvSpPr>
        <p:spPr bwMode="auto">
          <a:xfrm>
            <a:off x="5228136" y="1868724"/>
            <a:ext cx="245103" cy="1069430"/>
          </a:xfrm>
          <a:prstGeom prst="rightBrace">
            <a:avLst>
              <a:gd name="adj1" fmla="val 26188"/>
              <a:gd name="adj2" fmla="val 50000"/>
            </a:avLst>
          </a:prstGeom>
          <a:noFill/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5662636" y="1987941"/>
            <a:ext cx="21685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664D"/>
                </a:solidFill>
                <a:latin typeface="+mn-lt"/>
              </a:rPr>
              <a:t>All equivalent for a </a:t>
            </a:r>
            <a:br>
              <a:rPr lang="en-US" dirty="0">
                <a:solidFill>
                  <a:srgbClr val="00664D"/>
                </a:solidFill>
                <a:latin typeface="+mn-lt"/>
              </a:rPr>
            </a:br>
            <a:r>
              <a:rPr lang="en-US" dirty="0">
                <a:solidFill>
                  <a:srgbClr val="00664D"/>
                </a:solidFill>
                <a:latin typeface="+mn-lt"/>
              </a:rPr>
              <a:t>symmetric distribution</a:t>
            </a:r>
            <a:br>
              <a:rPr lang="en-US" dirty="0">
                <a:solidFill>
                  <a:srgbClr val="00664D"/>
                </a:solidFill>
                <a:latin typeface="+mn-lt"/>
              </a:rPr>
            </a:br>
            <a:r>
              <a:rPr lang="en-US" dirty="0">
                <a:solidFill>
                  <a:srgbClr val="00664D"/>
                </a:solidFill>
                <a:latin typeface="+mn-lt"/>
              </a:rPr>
              <a:t>(e.g. Gaussian)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1828036" y="4329912"/>
            <a:ext cx="1086856" cy="33855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  = 68.3%</a:t>
            </a:r>
          </a:p>
        </p:txBody>
      </p:sp>
      <p:cxnSp>
        <p:nvCxnSpPr>
          <p:cNvPr id="34" name="Connettore 2 33"/>
          <p:cNvCxnSpPr>
            <a:stCxn id="33" idx="2"/>
          </p:cNvCxnSpPr>
          <p:nvPr/>
        </p:nvCxnSpPr>
        <p:spPr bwMode="auto">
          <a:xfrm flipH="1">
            <a:off x="1767852" y="4668466"/>
            <a:ext cx="603612" cy="67512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35" name="CasellaDiTesto 34"/>
          <p:cNvSpPr txBox="1"/>
          <p:nvPr/>
        </p:nvSpPr>
        <p:spPr>
          <a:xfrm>
            <a:off x="6271942" y="4352192"/>
            <a:ext cx="1086856" cy="33855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  = 68.3%</a:t>
            </a:r>
          </a:p>
        </p:txBody>
      </p:sp>
      <p:cxnSp>
        <p:nvCxnSpPr>
          <p:cNvPr id="36" name="Connettore 2 35"/>
          <p:cNvCxnSpPr>
            <a:stCxn id="35" idx="2"/>
          </p:cNvCxnSpPr>
          <p:nvPr/>
        </p:nvCxnSpPr>
        <p:spPr bwMode="auto">
          <a:xfrm flipH="1">
            <a:off x="6211758" y="4690746"/>
            <a:ext cx="603612" cy="67512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cxnSp>
        <p:nvCxnSpPr>
          <p:cNvPr id="37" name="Connettore 2 36"/>
          <p:cNvCxnSpPr/>
          <p:nvPr/>
        </p:nvCxnSpPr>
        <p:spPr bwMode="auto">
          <a:xfrm>
            <a:off x="5594429" y="5986717"/>
            <a:ext cx="360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38" name="Connettore 2 37"/>
          <p:cNvCxnSpPr/>
          <p:nvPr/>
        </p:nvCxnSpPr>
        <p:spPr bwMode="auto">
          <a:xfrm>
            <a:off x="5977246" y="5986717"/>
            <a:ext cx="360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39" name="CasellaDiTesto 38"/>
          <p:cNvSpPr txBox="1"/>
          <p:nvPr/>
        </p:nvSpPr>
        <p:spPr>
          <a:xfrm>
            <a:off x="5632181" y="5553354"/>
            <a:ext cx="2813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664D"/>
                </a:solidFill>
              </a:rPr>
              <a:t>δ</a:t>
            </a:r>
            <a:endParaRPr lang="en-US" dirty="0">
              <a:solidFill>
                <a:srgbClr val="00664D"/>
              </a:solidFill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6056273" y="5553354"/>
            <a:ext cx="2813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664D"/>
                </a:solidFill>
              </a:rPr>
              <a:t>δ</a:t>
            </a:r>
            <a:endParaRPr lang="en-US" dirty="0">
              <a:solidFill>
                <a:srgbClr val="00664D"/>
              </a:solidFill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8307090" y="6477000"/>
            <a:ext cx="302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i="1" dirty="0">
                <a:solidFill>
                  <a:schemeClr val="accent2"/>
                </a:solidFill>
              </a:rPr>
              <a:t>θ</a:t>
            </a:r>
            <a:endParaRPr lang="en-US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3831199" y="6477000"/>
            <a:ext cx="302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i="1" dirty="0">
                <a:solidFill>
                  <a:schemeClr val="accent2"/>
                </a:solidFill>
              </a:rPr>
              <a:t>θ</a:t>
            </a:r>
            <a:endParaRPr lang="en-US" dirty="0"/>
          </a:p>
        </p:txBody>
      </p:sp>
      <p:sp>
        <p:nvSpPr>
          <p:cNvPr id="27" name="CasellaDiTesto 26"/>
          <p:cNvSpPr txBox="1"/>
          <p:nvPr/>
        </p:nvSpPr>
        <p:spPr>
          <a:xfrm rot="16200000">
            <a:off x="4391893" y="4019737"/>
            <a:ext cx="5624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i="1">
                <a:solidFill>
                  <a:schemeClr val="accent2"/>
                </a:solidFill>
              </a:rPr>
              <a:t>P</a:t>
            </a:r>
            <a:r>
              <a:rPr lang="is-IS">
                <a:solidFill>
                  <a:schemeClr val="accent2"/>
                </a:solidFill>
              </a:rPr>
              <a:t>(</a:t>
            </a:r>
            <a:r>
              <a:rPr lang="is-IS" i="1">
                <a:solidFill>
                  <a:schemeClr val="accent2"/>
                </a:solidFill>
              </a:rPr>
              <a:t>θ</a:t>
            </a:r>
            <a:r>
              <a:rPr lang="is-IS" dirty="0">
                <a:solidFill>
                  <a:schemeClr val="accent2"/>
                </a:solidFill>
              </a:rPr>
              <a:t>)</a:t>
            </a:r>
            <a:endParaRPr lang="en-US" dirty="0"/>
          </a:p>
        </p:txBody>
      </p:sp>
      <p:sp>
        <p:nvSpPr>
          <p:cNvPr id="28" name="CasellaDiTesto 27"/>
          <p:cNvSpPr txBox="1"/>
          <p:nvPr/>
        </p:nvSpPr>
        <p:spPr>
          <a:xfrm rot="16200000">
            <a:off x="-63341" y="4019737"/>
            <a:ext cx="5624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i="1" dirty="0">
                <a:solidFill>
                  <a:schemeClr val="accent2"/>
                </a:solidFill>
              </a:rPr>
              <a:t>P</a:t>
            </a:r>
            <a:r>
              <a:rPr lang="is-IS" dirty="0">
                <a:solidFill>
                  <a:schemeClr val="accent2"/>
                </a:solidFill>
              </a:rPr>
              <a:t>(</a:t>
            </a:r>
            <a:r>
              <a:rPr lang="is-IS" i="1" dirty="0">
                <a:solidFill>
                  <a:schemeClr val="accent2"/>
                </a:solidFill>
              </a:rPr>
              <a:t>θ</a:t>
            </a:r>
            <a:r>
              <a:rPr lang="is-IS" dirty="0">
                <a:solidFill>
                  <a:schemeClr val="accent2"/>
                </a:solidFill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36</a:t>
            </a:fld>
            <a:endParaRPr lang="it-IT"/>
          </a:p>
        </p:txBody>
      </p:sp>
      <p:pic>
        <p:nvPicPr>
          <p:cNvPr id="7" name="Immagine 6" descr="bayesian_interval_l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661" y="3337555"/>
            <a:ext cx="4485661" cy="3042000"/>
          </a:xfrm>
          <a:prstGeom prst="rect">
            <a:avLst/>
          </a:prstGeom>
        </p:spPr>
      </p:pic>
      <p:pic>
        <p:nvPicPr>
          <p:cNvPr id="14" name="Immagine 13" descr="bayesian_interval_u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71" y="3337555"/>
            <a:ext cx="4485661" cy="3042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Upper and lower limits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828036" y="3922706"/>
            <a:ext cx="932968" cy="33855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  = 90%</a:t>
            </a:r>
          </a:p>
        </p:txBody>
      </p:sp>
      <p:cxnSp>
        <p:nvCxnSpPr>
          <p:cNvPr id="11" name="Connettore 2 10"/>
          <p:cNvCxnSpPr>
            <a:stCxn id="10" idx="2"/>
          </p:cNvCxnSpPr>
          <p:nvPr/>
        </p:nvCxnSpPr>
        <p:spPr bwMode="auto">
          <a:xfrm flipH="1">
            <a:off x="1767852" y="4261259"/>
            <a:ext cx="526668" cy="792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12" name="CasellaDiTesto 11"/>
          <p:cNvSpPr txBox="1"/>
          <p:nvPr/>
        </p:nvSpPr>
        <p:spPr>
          <a:xfrm>
            <a:off x="6485499" y="4527506"/>
            <a:ext cx="932968" cy="33855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  = 90%</a:t>
            </a:r>
          </a:p>
        </p:txBody>
      </p:sp>
      <p:cxnSp>
        <p:nvCxnSpPr>
          <p:cNvPr id="13" name="Connettore 2 12"/>
          <p:cNvCxnSpPr>
            <a:stCxn id="12" idx="2"/>
          </p:cNvCxnSpPr>
          <p:nvPr/>
        </p:nvCxnSpPr>
        <p:spPr bwMode="auto">
          <a:xfrm flipH="1">
            <a:off x="6425315" y="4866060"/>
            <a:ext cx="526668" cy="792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772400" cy="2922294"/>
          </a:xfrm>
        </p:spPr>
        <p:txBody>
          <a:bodyPr/>
          <a:lstStyle/>
          <a:p>
            <a:r>
              <a:rPr lang="en-US" sz="2000" dirty="0"/>
              <a:t>A </a:t>
            </a:r>
            <a:r>
              <a:rPr lang="en-US" sz="2000" dirty="0">
                <a:solidFill>
                  <a:srgbClr val="3333CC"/>
                </a:solidFill>
              </a:rPr>
              <a:t>fully asymmetric interval </a:t>
            </a:r>
            <a:r>
              <a:rPr lang="en-US" sz="2000" dirty="0"/>
              <a:t>choice is obtained setting one extreme of the interval to the lowest or highest allowed range</a:t>
            </a:r>
          </a:p>
          <a:p>
            <a:r>
              <a:rPr lang="en-US" sz="2000" dirty="0"/>
              <a:t>The other extreme indicates an </a:t>
            </a:r>
            <a:r>
              <a:rPr lang="en-US" sz="2000" dirty="0">
                <a:solidFill>
                  <a:srgbClr val="3333CC"/>
                </a:solidFill>
              </a:rPr>
              <a:t>upper or lower limits </a:t>
            </a:r>
            <a:r>
              <a:rPr lang="en-US" sz="2000" dirty="0"/>
              <a:t>to the “allowed” range</a:t>
            </a:r>
          </a:p>
          <a:p>
            <a:r>
              <a:rPr lang="en-US" sz="2000" dirty="0"/>
              <a:t>For upper or lower limits, usually a probability of </a:t>
            </a:r>
            <a:r>
              <a:rPr lang="en-US" sz="2000" dirty="0">
                <a:solidFill>
                  <a:schemeClr val="accent2"/>
                </a:solidFill>
              </a:rPr>
              <a:t>90%</a:t>
            </a:r>
            <a:r>
              <a:rPr lang="en-US" sz="2000" dirty="0"/>
              <a:t> or </a:t>
            </a:r>
            <a:r>
              <a:rPr lang="en-US" sz="2000" dirty="0">
                <a:solidFill>
                  <a:srgbClr val="3333CC"/>
                </a:solidFill>
              </a:rPr>
              <a:t>95%</a:t>
            </a:r>
            <a:r>
              <a:rPr lang="en-US" sz="2000" dirty="0"/>
              <a:t> is preferred to the usual 68% adopted for central intervals</a:t>
            </a:r>
          </a:p>
          <a:p>
            <a:r>
              <a:rPr lang="en-US" sz="2000" dirty="0"/>
              <a:t>Reported as: </a:t>
            </a:r>
            <a:r>
              <a:rPr lang="is-IS" sz="2000" i="1" dirty="0">
                <a:solidFill>
                  <a:srgbClr val="3333CC"/>
                </a:solidFill>
                <a:latin typeface="+mj-lt"/>
              </a:rPr>
              <a:t>θ</a:t>
            </a:r>
            <a:r>
              <a:rPr lang="is-IS" sz="2000" dirty="0">
                <a:solidFill>
                  <a:srgbClr val="3333CC"/>
                </a:solidFill>
                <a:latin typeface="+mj-lt"/>
              </a:rPr>
              <a:t> &lt; </a:t>
            </a:r>
            <a:r>
              <a:rPr lang="is-IS" sz="2000" i="1" dirty="0">
                <a:solidFill>
                  <a:srgbClr val="3333CC"/>
                </a:solidFill>
                <a:latin typeface="+mj-lt"/>
              </a:rPr>
              <a:t>θ</a:t>
            </a:r>
            <a:r>
              <a:rPr lang="is-IS" sz="2000" baseline="30000" dirty="0">
                <a:solidFill>
                  <a:srgbClr val="3333CC"/>
                </a:solidFill>
                <a:latin typeface="+mj-lt"/>
              </a:rPr>
              <a:t>up</a:t>
            </a:r>
            <a:r>
              <a:rPr lang="is-IS" sz="2000" dirty="0">
                <a:solidFill>
                  <a:srgbClr val="3333CC"/>
                </a:solidFill>
                <a:latin typeface="+mj-lt"/>
              </a:rPr>
              <a:t> (90% CL) </a:t>
            </a:r>
            <a:r>
              <a:rPr lang="is-IS" sz="2000" dirty="0">
                <a:solidFill>
                  <a:srgbClr val="000000"/>
                </a:solidFill>
              </a:rPr>
              <a:t>or </a:t>
            </a:r>
            <a:r>
              <a:rPr lang="is-IS" sz="2000" i="1" dirty="0">
                <a:solidFill>
                  <a:srgbClr val="3333CC"/>
                </a:solidFill>
                <a:latin typeface="+mj-lt"/>
              </a:rPr>
              <a:t>θ</a:t>
            </a:r>
            <a:r>
              <a:rPr lang="is-IS" sz="2000" dirty="0">
                <a:solidFill>
                  <a:srgbClr val="3333CC"/>
                </a:solidFill>
                <a:latin typeface="+mj-lt"/>
              </a:rPr>
              <a:t> &gt; </a:t>
            </a:r>
            <a:r>
              <a:rPr lang="is-IS" sz="2000" i="1" dirty="0">
                <a:solidFill>
                  <a:srgbClr val="3333CC"/>
                </a:solidFill>
                <a:latin typeface="+mj-lt"/>
              </a:rPr>
              <a:t>θ</a:t>
            </a:r>
            <a:r>
              <a:rPr lang="is-IS" sz="2000" baseline="30000" dirty="0">
                <a:solidFill>
                  <a:srgbClr val="3333CC"/>
                </a:solidFill>
                <a:latin typeface="+mj-lt"/>
              </a:rPr>
              <a:t>lo</a:t>
            </a:r>
            <a:r>
              <a:rPr lang="is-IS" sz="2000" dirty="0">
                <a:solidFill>
                  <a:srgbClr val="3333CC"/>
                </a:solidFill>
                <a:latin typeface="+mj-lt"/>
              </a:rPr>
              <a:t> (90% CL) </a:t>
            </a:r>
            <a:r>
              <a:rPr lang="is-IS" sz="2000" dirty="0">
                <a:solidFill>
                  <a:srgbClr val="3333CC"/>
                </a:solidFill>
              </a:rPr>
              <a:t> </a:t>
            </a:r>
            <a:endParaRPr lang="en-US" sz="2000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8221149" y="6085532"/>
            <a:ext cx="302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i="1" dirty="0">
                <a:solidFill>
                  <a:schemeClr val="accent2"/>
                </a:solidFill>
              </a:rPr>
              <a:t>θ</a:t>
            </a:r>
            <a:endParaRPr lang="en-US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3831199" y="6085532"/>
            <a:ext cx="302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i="1" dirty="0">
                <a:solidFill>
                  <a:schemeClr val="accent2"/>
                </a:solidFill>
              </a:rPr>
              <a:t>θ</a:t>
            </a:r>
            <a:endParaRPr lang="en-US" dirty="0"/>
          </a:p>
        </p:txBody>
      </p:sp>
      <p:sp>
        <p:nvSpPr>
          <p:cNvPr id="17" name="CasellaDiTesto 16"/>
          <p:cNvSpPr txBox="1"/>
          <p:nvPr/>
        </p:nvSpPr>
        <p:spPr>
          <a:xfrm rot="16200000">
            <a:off x="4315501" y="3656913"/>
            <a:ext cx="5624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i="1" dirty="0">
                <a:solidFill>
                  <a:schemeClr val="accent2"/>
                </a:solidFill>
              </a:rPr>
              <a:t>P</a:t>
            </a:r>
            <a:r>
              <a:rPr lang="is-IS" dirty="0">
                <a:solidFill>
                  <a:schemeClr val="accent2"/>
                </a:solidFill>
              </a:rPr>
              <a:t>(</a:t>
            </a:r>
            <a:r>
              <a:rPr lang="is-IS" i="1" dirty="0">
                <a:solidFill>
                  <a:schemeClr val="accent2"/>
                </a:solidFill>
              </a:rPr>
              <a:t>θ</a:t>
            </a:r>
            <a:r>
              <a:rPr lang="is-IS" dirty="0">
                <a:solidFill>
                  <a:schemeClr val="accent2"/>
                </a:solidFill>
              </a:rPr>
              <a:t>)</a:t>
            </a:r>
            <a:endParaRPr lang="en-US" dirty="0"/>
          </a:p>
        </p:txBody>
      </p:sp>
      <p:sp>
        <p:nvSpPr>
          <p:cNvPr id="18" name="CasellaDiTesto 17"/>
          <p:cNvSpPr txBox="1"/>
          <p:nvPr/>
        </p:nvSpPr>
        <p:spPr>
          <a:xfrm rot="16200000">
            <a:off x="-63341" y="3656913"/>
            <a:ext cx="5624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i="1" dirty="0">
                <a:solidFill>
                  <a:schemeClr val="accent2"/>
                </a:solidFill>
              </a:rPr>
              <a:t>P</a:t>
            </a:r>
            <a:r>
              <a:rPr lang="is-IS" dirty="0">
                <a:solidFill>
                  <a:schemeClr val="accent2"/>
                </a:solidFill>
              </a:rPr>
              <a:t>(</a:t>
            </a:r>
            <a:r>
              <a:rPr lang="is-IS" i="1" dirty="0">
                <a:solidFill>
                  <a:schemeClr val="accent2"/>
                </a:solidFill>
              </a:rPr>
              <a:t>θ</a:t>
            </a:r>
            <a:r>
              <a:rPr lang="is-IS" dirty="0">
                <a:solidFill>
                  <a:schemeClr val="accent2"/>
                </a:solidFill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413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37</a:t>
            </a:fld>
            <a:endParaRPr lang="it-IT" dirty="0"/>
          </a:p>
        </p:txBody>
      </p:sp>
      <p:pic>
        <p:nvPicPr>
          <p:cNvPr id="30" name="Immagine 29" descr="poisson_posterior_up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26"/>
          <a:stretch/>
        </p:blipFill>
        <p:spPr>
          <a:xfrm>
            <a:off x="5053865" y="3825768"/>
            <a:ext cx="4078746" cy="2927843"/>
          </a:xfrm>
          <a:prstGeom prst="rect">
            <a:avLst/>
          </a:prstGeom>
        </p:spPr>
      </p:pic>
      <p:pic>
        <p:nvPicPr>
          <p:cNvPr id="31" name="Immagine 30" descr="poisson_posterior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26"/>
          <a:stretch/>
        </p:blipFill>
        <p:spPr>
          <a:xfrm>
            <a:off x="5065254" y="1035169"/>
            <a:ext cx="4078746" cy="2927843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Bayesian inference of a Poissonian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4454846" cy="5199062"/>
          </a:xfrm>
        </p:spPr>
        <p:txBody>
          <a:bodyPr/>
          <a:lstStyle/>
          <a:p>
            <a:r>
              <a:rPr lang="en-US" sz="2000" dirty="0"/>
              <a:t>Posterior PDF, assuming</a:t>
            </a:r>
            <a:br>
              <a:rPr lang="en-US" sz="2000" dirty="0"/>
            </a:br>
            <a:r>
              <a:rPr lang="en-US" sz="2000" dirty="0"/>
              <a:t>the prior to be </a:t>
            </a:r>
            <a:r>
              <a:rPr lang="en-US" sz="2000" i="1" dirty="0">
                <a:solidFill>
                  <a:srgbClr val="000090"/>
                </a:solidFill>
                <a:latin typeface="Times New Roman" charset="0"/>
              </a:rPr>
              <a:t>π</a:t>
            </a:r>
            <a:r>
              <a:rPr lang="en-US" sz="2000" dirty="0">
                <a:solidFill>
                  <a:srgbClr val="000090"/>
                </a:solidFill>
                <a:latin typeface="Times New Roman" charset="0"/>
              </a:rPr>
              <a:t>(</a:t>
            </a:r>
            <a:r>
              <a:rPr lang="en-US" sz="2000" i="1" dirty="0">
                <a:solidFill>
                  <a:srgbClr val="000090"/>
                </a:solidFill>
                <a:latin typeface="Times New Roman" charset="0"/>
              </a:rPr>
              <a:t>s</a:t>
            </a:r>
            <a:r>
              <a:rPr lang="en-US" sz="2000" dirty="0">
                <a:solidFill>
                  <a:srgbClr val="000090"/>
                </a:solidFill>
                <a:latin typeface="Times New Roman" charset="0"/>
              </a:rPr>
              <a:t>)</a:t>
            </a:r>
            <a:r>
              <a:rPr lang="en-US" sz="2000" dirty="0"/>
              <a:t>: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If is </a:t>
            </a:r>
            <a:r>
              <a:rPr lang="en-US" sz="2000" i="1" dirty="0">
                <a:solidFill>
                  <a:srgbClr val="000090"/>
                </a:solidFill>
                <a:latin typeface="Times New Roman" charset="0"/>
              </a:rPr>
              <a:t>π</a:t>
            </a:r>
            <a:r>
              <a:rPr lang="en-US" sz="2000" dirty="0">
                <a:solidFill>
                  <a:srgbClr val="000090"/>
                </a:solidFill>
                <a:latin typeface="Times New Roman" charset="0"/>
              </a:rPr>
              <a:t>(</a:t>
            </a:r>
            <a:r>
              <a:rPr lang="en-US" sz="2000" i="1" dirty="0">
                <a:solidFill>
                  <a:srgbClr val="000090"/>
                </a:solidFill>
                <a:latin typeface="Times New Roman" charset="0"/>
              </a:rPr>
              <a:t>s</a:t>
            </a:r>
            <a:r>
              <a:rPr lang="en-US" sz="2000" dirty="0">
                <a:solidFill>
                  <a:srgbClr val="000090"/>
                </a:solidFill>
                <a:latin typeface="Times New Roman" charset="0"/>
              </a:rPr>
              <a:t>)</a:t>
            </a:r>
            <a:r>
              <a:rPr lang="en-US" sz="2000" dirty="0"/>
              <a:t> is </a:t>
            </a:r>
            <a:r>
              <a:rPr lang="en-US" sz="2000" dirty="0">
                <a:solidFill>
                  <a:schemeClr val="accent2"/>
                </a:solidFill>
              </a:rPr>
              <a:t>uniform</a:t>
            </a:r>
            <a:r>
              <a:rPr lang="en-US" sz="2000" dirty="0"/>
              <a:t>:</a:t>
            </a:r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Note:                   ,</a:t>
            </a:r>
          </a:p>
          <a:p>
            <a:r>
              <a:rPr lang="en-US" sz="2000" dirty="0"/>
              <a:t>For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n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 = 0</a:t>
            </a:r>
            <a:r>
              <a:rPr lang="en-US" sz="2000" dirty="0"/>
              <a:t>, one may quote an upper limit at 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90%</a:t>
            </a:r>
            <a:r>
              <a:rPr lang="en-US" sz="2000" dirty="0"/>
              <a:t> or </a:t>
            </a:r>
            <a:r>
              <a:rPr lang="en-US" sz="2000" dirty="0">
                <a:solidFill>
                  <a:srgbClr val="3333CC"/>
                </a:solidFill>
                <a:latin typeface="+mj-lt"/>
              </a:rPr>
              <a:t>95% CL</a:t>
            </a:r>
            <a:r>
              <a:rPr lang="en-US" sz="2000" dirty="0"/>
              <a:t>:</a:t>
            </a:r>
          </a:p>
          <a:p>
            <a:r>
              <a:rPr lang="en-US" sz="2000" i="1" dirty="0">
                <a:solidFill>
                  <a:schemeClr val="accent2"/>
                </a:solidFill>
                <a:latin typeface="+mj-lt"/>
              </a:rPr>
              <a:t>s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 &lt; 2.303 (90% CL)</a:t>
            </a:r>
          </a:p>
          <a:p>
            <a:r>
              <a:rPr lang="en-US" sz="2000" i="1" dirty="0">
                <a:solidFill>
                  <a:schemeClr val="accent2"/>
                </a:solidFill>
                <a:latin typeface="+mj-lt"/>
              </a:rPr>
              <a:t>s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 &lt; 2.996 (95% CL)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>
            <a:off x="861228" y="3515386"/>
            <a:ext cx="574675" cy="530225"/>
          </a:xfrm>
          <a:prstGeom prst="rightArrow">
            <a:avLst>
              <a:gd name="adj1" fmla="val 50000"/>
              <a:gd name="adj2" fmla="val 27096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0" scaled="1"/>
            <a:tileRect/>
          </a:gra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" name="CasellaDiTesto 13"/>
          <p:cNvSpPr txBox="1"/>
          <p:nvPr/>
        </p:nvSpPr>
        <p:spPr>
          <a:xfrm rot="16200000">
            <a:off x="4798793" y="1383207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33CC"/>
                </a:solidFill>
              </a:rPr>
              <a:t>P</a:t>
            </a:r>
            <a:r>
              <a:rPr lang="en-US" dirty="0">
                <a:solidFill>
                  <a:srgbClr val="3333CC"/>
                </a:solidFill>
              </a:rPr>
              <a:t>(</a:t>
            </a:r>
            <a:r>
              <a:rPr lang="en-US" i="1" dirty="0" err="1">
                <a:solidFill>
                  <a:srgbClr val="3333CC"/>
                </a:solidFill>
              </a:rPr>
              <a:t>s</a:t>
            </a:r>
            <a:r>
              <a:rPr lang="en-US" dirty="0" err="1">
                <a:solidFill>
                  <a:srgbClr val="3333CC"/>
                </a:solidFill>
              </a:rPr>
              <a:t>|</a:t>
            </a:r>
            <a:r>
              <a:rPr lang="en-US" i="1" dirty="0" err="1">
                <a:solidFill>
                  <a:srgbClr val="3333CC"/>
                </a:solidFill>
              </a:rPr>
              <a:t>n</a:t>
            </a:r>
            <a:r>
              <a:rPr lang="en-US" dirty="0">
                <a:solidFill>
                  <a:srgbClr val="3333CC"/>
                </a:solidFill>
              </a:rPr>
              <a:t>)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8654237" y="3624459"/>
            <a:ext cx="331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33CC"/>
                </a:solidFill>
              </a:rPr>
              <a:t>s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8140073" y="1410199"/>
            <a:ext cx="732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3333CC"/>
                </a:solidFill>
              </a:rPr>
              <a:t>n</a:t>
            </a:r>
            <a:r>
              <a:rPr lang="en-US" sz="2000" dirty="0">
                <a:solidFill>
                  <a:srgbClr val="3333CC"/>
                </a:solidFill>
              </a:rPr>
              <a:t> = 5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7357737" y="2320063"/>
            <a:ext cx="1091765" cy="33855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  = 15.8%</a:t>
            </a:r>
          </a:p>
        </p:txBody>
      </p:sp>
      <p:cxnSp>
        <p:nvCxnSpPr>
          <p:cNvPr id="22" name="Connettore 2 21"/>
          <p:cNvCxnSpPr/>
          <p:nvPr/>
        </p:nvCxnSpPr>
        <p:spPr bwMode="auto">
          <a:xfrm flipH="1">
            <a:off x="7141713" y="2680103"/>
            <a:ext cx="792088" cy="5760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23" name="CasellaDiTesto 22"/>
          <p:cNvSpPr txBox="1"/>
          <p:nvPr/>
        </p:nvSpPr>
        <p:spPr>
          <a:xfrm>
            <a:off x="4837457" y="1960023"/>
            <a:ext cx="1091765" cy="33855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  = 15.8%</a:t>
            </a:r>
          </a:p>
        </p:txBody>
      </p:sp>
      <p:cxnSp>
        <p:nvCxnSpPr>
          <p:cNvPr id="24" name="Connettore 2 23"/>
          <p:cNvCxnSpPr>
            <a:stCxn id="23" idx="2"/>
          </p:cNvCxnSpPr>
          <p:nvPr/>
        </p:nvCxnSpPr>
        <p:spPr bwMode="auto">
          <a:xfrm>
            <a:off x="5383340" y="2298577"/>
            <a:ext cx="534237" cy="95759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pic>
        <p:nvPicPr>
          <p:cNvPr id="25" name="Immagine 24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36847" y="4438392"/>
            <a:ext cx="1545777" cy="286438"/>
          </a:xfrm>
          <a:prstGeom prst="rect">
            <a:avLst/>
          </a:prstGeom>
        </p:spPr>
      </p:pic>
      <p:pic>
        <p:nvPicPr>
          <p:cNvPr id="26" name="Immagine 25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82055" y="4448232"/>
            <a:ext cx="1257334" cy="291702"/>
          </a:xfrm>
          <a:prstGeom prst="rect">
            <a:avLst/>
          </a:prstGeom>
        </p:spPr>
      </p:pic>
      <p:sp>
        <p:nvSpPr>
          <p:cNvPr id="28" name="CasellaDiTesto 27"/>
          <p:cNvSpPr txBox="1"/>
          <p:nvPr/>
        </p:nvSpPr>
        <p:spPr>
          <a:xfrm>
            <a:off x="6817944" y="1768429"/>
            <a:ext cx="19866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f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n-US" i="1" dirty="0" err="1">
                <a:solidFill>
                  <a:schemeClr val="accent1">
                    <a:lumMod val="50000"/>
                  </a:schemeClr>
                </a:solidFill>
              </a:rPr>
              <a:t>s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|</a:t>
            </a:r>
            <a:r>
              <a:rPr lang="en-US" i="1" dirty="0" err="1">
                <a:solidFill>
                  <a:schemeClr val="accent1">
                    <a:lumMod val="50000"/>
                  </a:schemeClr>
                </a:solidFill>
              </a:rPr>
              <a:t>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) = max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sym typeface="Wingdings"/>
              </a:rPr>
              <a:t>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  <a:sym typeface="Wingdings"/>
              </a:rPr>
              <a:t>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sym typeface="Wingdings"/>
              </a:rPr>
              <a:t> =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  <a:sym typeface="Wingdings"/>
              </a:rPr>
              <a:t>n</a:t>
            </a: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CasellaDiTesto 31"/>
          <p:cNvSpPr txBox="1"/>
          <p:nvPr/>
        </p:nvSpPr>
        <p:spPr>
          <a:xfrm rot="16200000">
            <a:off x="4798793" y="417875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33CC"/>
                </a:solidFill>
              </a:rPr>
              <a:t>P</a:t>
            </a:r>
            <a:r>
              <a:rPr lang="en-US" dirty="0">
                <a:solidFill>
                  <a:srgbClr val="3333CC"/>
                </a:solidFill>
              </a:rPr>
              <a:t>(</a:t>
            </a:r>
            <a:r>
              <a:rPr lang="en-US" i="1" dirty="0">
                <a:solidFill>
                  <a:srgbClr val="3333CC"/>
                </a:solidFill>
              </a:rPr>
              <a:t>s</a:t>
            </a:r>
            <a:r>
              <a:rPr lang="en-US" dirty="0">
                <a:solidFill>
                  <a:srgbClr val="3333CC"/>
                </a:solidFill>
              </a:rPr>
              <a:t>|0)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8654237" y="6424806"/>
            <a:ext cx="331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33CC"/>
                </a:solidFill>
              </a:rPr>
              <a:t>s</a:t>
            </a:r>
          </a:p>
        </p:txBody>
      </p:sp>
      <p:cxnSp>
        <p:nvCxnSpPr>
          <p:cNvPr id="34" name="Connettore 2 33"/>
          <p:cNvCxnSpPr/>
          <p:nvPr/>
        </p:nvCxnSpPr>
        <p:spPr bwMode="auto">
          <a:xfrm flipH="1">
            <a:off x="6367095" y="2106983"/>
            <a:ext cx="1174260" cy="57312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37" name="CasellaDiTesto 36"/>
          <p:cNvSpPr txBox="1"/>
          <p:nvPr/>
        </p:nvSpPr>
        <p:spPr>
          <a:xfrm>
            <a:off x="8140073" y="4278955"/>
            <a:ext cx="732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3333CC"/>
                </a:solidFill>
              </a:rPr>
              <a:t>n</a:t>
            </a:r>
            <a:r>
              <a:rPr lang="en-US" sz="2000" dirty="0">
                <a:solidFill>
                  <a:srgbClr val="3333CC"/>
                </a:solidFill>
              </a:rPr>
              <a:t> = 0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7591435" y="5432397"/>
            <a:ext cx="932968" cy="33855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  = 10%</a:t>
            </a:r>
          </a:p>
        </p:txBody>
      </p:sp>
      <p:cxnSp>
        <p:nvCxnSpPr>
          <p:cNvPr id="39" name="Connettore 2 38"/>
          <p:cNvCxnSpPr/>
          <p:nvPr/>
        </p:nvCxnSpPr>
        <p:spPr bwMode="auto">
          <a:xfrm flipH="1">
            <a:off x="7375411" y="5792437"/>
            <a:ext cx="792088" cy="5760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40" name="Rettangolo 39"/>
          <p:cNvSpPr/>
          <p:nvPr/>
        </p:nvSpPr>
        <p:spPr>
          <a:xfrm>
            <a:off x="6013162" y="4724830"/>
            <a:ext cx="10800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664D"/>
                </a:solidFill>
              </a:rPr>
              <a:t>f</a:t>
            </a:r>
            <a:r>
              <a:rPr lang="en-US" dirty="0">
                <a:solidFill>
                  <a:srgbClr val="00664D"/>
                </a:solidFill>
              </a:rPr>
              <a:t>(</a:t>
            </a:r>
            <a:r>
              <a:rPr lang="en-US" i="1" dirty="0">
                <a:solidFill>
                  <a:srgbClr val="00664D"/>
                </a:solidFill>
              </a:rPr>
              <a:t>s</a:t>
            </a:r>
            <a:r>
              <a:rPr lang="en-US" dirty="0">
                <a:solidFill>
                  <a:srgbClr val="00664D"/>
                </a:solidFill>
              </a:rPr>
              <a:t>|0) = </a:t>
            </a:r>
            <a:r>
              <a:rPr lang="en-US" i="1" dirty="0">
                <a:solidFill>
                  <a:srgbClr val="00664D"/>
                </a:solidFill>
              </a:rPr>
              <a:t>e</a:t>
            </a:r>
            <a:r>
              <a:rPr lang="en-US" baseline="30000" dirty="0">
                <a:solidFill>
                  <a:srgbClr val="00664D"/>
                </a:solidFill>
              </a:rPr>
              <a:t>−</a:t>
            </a:r>
            <a:r>
              <a:rPr lang="en-US" i="1" baseline="30000" dirty="0">
                <a:solidFill>
                  <a:srgbClr val="00664D"/>
                </a:solidFill>
              </a:rPr>
              <a:t>s</a:t>
            </a:r>
            <a:r>
              <a:rPr lang="en-US" dirty="0">
                <a:solidFill>
                  <a:srgbClr val="00664D"/>
                </a:solidFill>
              </a:rPr>
              <a:t> </a:t>
            </a:r>
          </a:p>
        </p:txBody>
      </p:sp>
      <p:sp>
        <p:nvSpPr>
          <p:cNvPr id="41" name="Parentesi graffa chiusa 40"/>
          <p:cNvSpPr/>
          <p:nvPr/>
        </p:nvSpPr>
        <p:spPr bwMode="auto">
          <a:xfrm>
            <a:off x="3293357" y="5482276"/>
            <a:ext cx="142439" cy="678516"/>
          </a:xfrm>
          <a:prstGeom prst="rightBrace">
            <a:avLst>
              <a:gd name="adj1" fmla="val 26188"/>
              <a:gd name="adj2" fmla="val 50000"/>
            </a:avLst>
          </a:prstGeom>
          <a:noFill/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3498707" y="5529146"/>
            <a:ext cx="15076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664D"/>
                </a:solidFill>
                <a:latin typeface="+mn-lt"/>
              </a:rPr>
              <a:t>zero observed</a:t>
            </a:r>
            <a:br>
              <a:rPr lang="en-US" dirty="0">
                <a:solidFill>
                  <a:srgbClr val="00664D"/>
                </a:solidFill>
                <a:latin typeface="+mn-lt"/>
              </a:rPr>
            </a:br>
            <a:r>
              <a:rPr lang="en-US" dirty="0">
                <a:solidFill>
                  <a:srgbClr val="00664D"/>
                </a:solidFill>
                <a:latin typeface="+mn-lt"/>
              </a:rPr>
              <a:t>events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0547" y="1863152"/>
            <a:ext cx="3914116" cy="101819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32062" y="3368491"/>
            <a:ext cx="2464751" cy="824014"/>
          </a:xfrm>
          <a:prstGeom prst="rect">
            <a:avLst/>
          </a:prstGeom>
        </p:spPr>
      </p:pic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1603225" y="3330498"/>
            <a:ext cx="2722425" cy="900000"/>
          </a:xfrm>
          <a:prstGeom prst="roundRect">
            <a:avLst>
              <a:gd name="adj" fmla="val 15176"/>
            </a:avLst>
          </a:prstGeom>
          <a:solidFill>
            <a:schemeClr val="accent1">
              <a:alpha val="30196"/>
            </a:schemeClr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788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Error propagation: Bayesian inference</a:t>
            </a:r>
            <a:endParaRPr lang="en-US" sz="3600" dirty="0"/>
          </a:p>
        </p:txBody>
      </p:sp>
      <p:sp>
        <p:nvSpPr>
          <p:cNvPr id="35" name="Segnaposto contenuto 3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Applying a parameter transformation, say </a:t>
            </a:r>
            <a:r>
              <a:rPr lang="en-US" sz="2000" i="1" dirty="0" err="1">
                <a:solidFill>
                  <a:schemeClr val="accent6"/>
                </a:solidFill>
                <a:latin typeface="+mj-lt"/>
              </a:rPr>
              <a:t>η</a:t>
            </a:r>
            <a:r>
              <a:rPr lang="en-US" sz="2000" i="1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= </a:t>
            </a:r>
            <a:r>
              <a:rPr lang="en-US" sz="2000" i="1" dirty="0">
                <a:solidFill>
                  <a:schemeClr val="accent6"/>
                </a:solidFill>
                <a:latin typeface="+mj-lt"/>
              </a:rPr>
              <a:t>H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(</a:t>
            </a:r>
            <a:r>
              <a:rPr lang="en-US" sz="2000" i="1" dirty="0" err="1">
                <a:solidFill>
                  <a:schemeClr val="accent6"/>
                </a:solidFill>
                <a:latin typeface="+mj-lt"/>
              </a:rPr>
              <a:t>θ</a:t>
            </a:r>
            <a:r>
              <a:rPr lang="en-US" sz="2000" dirty="0">
                <a:solidFill>
                  <a:schemeClr val="accent6"/>
                </a:solidFill>
                <a:latin typeface="+mj-lt"/>
              </a:rPr>
              <a:t>)</a:t>
            </a:r>
            <a:r>
              <a:rPr lang="en-US" sz="2000" dirty="0"/>
              <a:t>, results in a transformed central value and transformed uncertainty interval  </a:t>
            </a:r>
          </a:p>
          <a:p>
            <a:r>
              <a:rPr lang="en-US" sz="2000" dirty="0"/>
              <a:t>The error propagation can be done transforming the posterior PDF, then computing the interval on the transformed PDF: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Transformations for cases with more than one variable proceed in a similar way:</a:t>
            </a:r>
            <a:endParaRPr lang="en-US" sz="1800" dirty="0"/>
          </a:p>
          <a:p>
            <a:pPr lvl="1">
              <a:buFontTx/>
              <a:buNone/>
            </a:pPr>
            <a:r>
              <a:rPr lang="en-US" sz="1600" dirty="0">
                <a:solidFill>
                  <a:schemeClr val="accent2"/>
                </a:solidFill>
              </a:rPr>
              <a:t> 		</a:t>
            </a:r>
            <a:r>
              <a:rPr lang="en-US" sz="1800" i="1" dirty="0" err="1">
                <a:solidFill>
                  <a:schemeClr val="accent6"/>
                </a:solidFill>
                <a:latin typeface="+mj-lt"/>
              </a:rPr>
              <a:t>η</a:t>
            </a:r>
            <a:r>
              <a:rPr lang="en-US" sz="1800" i="1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en-US" sz="1800" dirty="0">
                <a:solidFill>
                  <a:schemeClr val="accent6"/>
                </a:solidFill>
                <a:latin typeface="+mj-lt"/>
              </a:rPr>
              <a:t>= </a:t>
            </a:r>
            <a:r>
              <a:rPr lang="en-US" sz="1800" i="1" dirty="0">
                <a:solidFill>
                  <a:schemeClr val="accent6"/>
                </a:solidFill>
                <a:latin typeface="+mj-lt"/>
              </a:rPr>
              <a:t>H</a:t>
            </a:r>
            <a:r>
              <a:rPr lang="en-US" sz="1800" dirty="0">
                <a:solidFill>
                  <a:schemeClr val="accent6"/>
                </a:solidFill>
                <a:latin typeface="+mj-lt"/>
              </a:rPr>
              <a:t>(</a:t>
            </a:r>
            <a:r>
              <a:rPr lang="en-US" sz="1800" i="1" dirty="0">
                <a:solidFill>
                  <a:schemeClr val="accent6"/>
                </a:solidFill>
                <a:latin typeface="+mj-lt"/>
              </a:rPr>
              <a:t>θ</a:t>
            </a:r>
            <a:r>
              <a:rPr lang="en-US" sz="1800" baseline="-25000" dirty="0">
                <a:solidFill>
                  <a:schemeClr val="accent6"/>
                </a:solidFill>
                <a:latin typeface="+mj-lt"/>
              </a:rPr>
              <a:t>1</a:t>
            </a:r>
            <a:r>
              <a:rPr lang="en-US" sz="1800" i="1" dirty="0">
                <a:solidFill>
                  <a:schemeClr val="accent6"/>
                </a:solidFill>
                <a:latin typeface="+mj-lt"/>
              </a:rPr>
              <a:t>, θ</a:t>
            </a:r>
            <a:r>
              <a:rPr lang="en-US" sz="1800" baseline="-25000" dirty="0">
                <a:solidFill>
                  <a:schemeClr val="accent6"/>
                </a:solidFill>
                <a:latin typeface="+mj-lt"/>
              </a:rPr>
              <a:t>2</a:t>
            </a:r>
            <a:r>
              <a:rPr lang="en-US" sz="1800" dirty="0">
                <a:solidFill>
                  <a:schemeClr val="accent6"/>
                </a:solidFill>
                <a:latin typeface="+mj-lt"/>
              </a:rPr>
              <a:t>) </a:t>
            </a:r>
            <a:r>
              <a:rPr lang="en-US" sz="1600" dirty="0"/>
              <a:t>:</a:t>
            </a:r>
            <a:endParaRPr lang="en-US" sz="1400" dirty="0">
              <a:solidFill>
                <a:schemeClr val="accent6"/>
              </a:solidFill>
            </a:endParaRPr>
          </a:p>
          <a:p>
            <a:pPr lvl="1"/>
            <a:endParaRPr lang="en-US" sz="2400" dirty="0">
              <a:solidFill>
                <a:schemeClr val="accent6"/>
              </a:solidFill>
            </a:endParaRPr>
          </a:p>
          <a:p>
            <a:pPr lvl="1">
              <a:buFontTx/>
              <a:buNone/>
            </a:pPr>
            <a:r>
              <a:rPr lang="en-US" sz="2400" dirty="0">
                <a:solidFill>
                  <a:schemeClr val="accent6"/>
                </a:solidFill>
              </a:rPr>
              <a:t>      </a:t>
            </a:r>
            <a:br>
              <a:rPr lang="en-US" sz="2400" dirty="0">
                <a:solidFill>
                  <a:schemeClr val="accent6"/>
                </a:solidFill>
              </a:rPr>
            </a:br>
            <a:r>
              <a:rPr lang="en-US" sz="2400" dirty="0">
                <a:solidFill>
                  <a:schemeClr val="accent6"/>
                </a:solidFill>
              </a:rPr>
              <a:t>	</a:t>
            </a:r>
            <a:r>
              <a:rPr lang="en-US" sz="1800" i="1" dirty="0">
                <a:solidFill>
                  <a:schemeClr val="accent6"/>
                </a:solidFill>
                <a:latin typeface="+mj-lt"/>
              </a:rPr>
              <a:t>η</a:t>
            </a:r>
            <a:r>
              <a:rPr lang="en-US" sz="1800" i="1" baseline="-25000" dirty="0">
                <a:solidFill>
                  <a:schemeClr val="accent6"/>
                </a:solidFill>
                <a:latin typeface="+mj-lt"/>
              </a:rPr>
              <a:t>1</a:t>
            </a:r>
            <a:r>
              <a:rPr lang="en-US" sz="1800" i="1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en-US" sz="1800" dirty="0">
                <a:solidFill>
                  <a:schemeClr val="accent6"/>
                </a:solidFill>
                <a:latin typeface="+mj-lt"/>
              </a:rPr>
              <a:t>= </a:t>
            </a:r>
            <a:r>
              <a:rPr lang="en-US" sz="1800" i="1" dirty="0">
                <a:solidFill>
                  <a:schemeClr val="accent6"/>
                </a:solidFill>
                <a:latin typeface="+mj-lt"/>
              </a:rPr>
              <a:t>H</a:t>
            </a:r>
            <a:r>
              <a:rPr lang="en-US" sz="1800" i="1" baseline="-25000" dirty="0">
                <a:solidFill>
                  <a:schemeClr val="accent6"/>
                </a:solidFill>
                <a:latin typeface="+mj-lt"/>
              </a:rPr>
              <a:t>1</a:t>
            </a:r>
            <a:r>
              <a:rPr lang="en-US" sz="1800" dirty="0">
                <a:solidFill>
                  <a:schemeClr val="accent6"/>
                </a:solidFill>
                <a:latin typeface="+mj-lt"/>
              </a:rPr>
              <a:t>(</a:t>
            </a:r>
            <a:r>
              <a:rPr lang="en-US" sz="1800" i="1" dirty="0">
                <a:solidFill>
                  <a:schemeClr val="accent6"/>
                </a:solidFill>
                <a:latin typeface="+mj-lt"/>
              </a:rPr>
              <a:t>θ</a:t>
            </a:r>
            <a:r>
              <a:rPr lang="en-US" sz="1800" baseline="-25000" dirty="0">
                <a:solidFill>
                  <a:schemeClr val="accent6"/>
                </a:solidFill>
                <a:latin typeface="+mj-lt"/>
              </a:rPr>
              <a:t>1</a:t>
            </a:r>
            <a:r>
              <a:rPr lang="en-US" sz="1800" i="1" dirty="0">
                <a:solidFill>
                  <a:schemeClr val="accent6"/>
                </a:solidFill>
                <a:latin typeface="+mj-lt"/>
              </a:rPr>
              <a:t>, θ</a:t>
            </a:r>
            <a:r>
              <a:rPr lang="en-US" sz="1800" baseline="-25000" dirty="0">
                <a:solidFill>
                  <a:schemeClr val="accent6"/>
                </a:solidFill>
                <a:latin typeface="+mj-lt"/>
              </a:rPr>
              <a:t>2</a:t>
            </a:r>
            <a:r>
              <a:rPr lang="en-US" sz="1800" dirty="0">
                <a:solidFill>
                  <a:schemeClr val="accent6"/>
                </a:solidFill>
                <a:latin typeface="+mj-lt"/>
              </a:rPr>
              <a:t>)</a:t>
            </a:r>
            <a:r>
              <a:rPr lang="en-US" sz="1800" dirty="0">
                <a:solidFill>
                  <a:schemeClr val="accent6"/>
                </a:solidFill>
              </a:rPr>
              <a:t>, </a:t>
            </a:r>
            <a:r>
              <a:rPr lang="en-US" sz="1800" i="1" dirty="0">
                <a:solidFill>
                  <a:schemeClr val="accent6"/>
                </a:solidFill>
                <a:latin typeface="+mj-lt"/>
              </a:rPr>
              <a:t>η</a:t>
            </a:r>
            <a:r>
              <a:rPr lang="en-US" sz="1800" i="1" baseline="-25000" dirty="0">
                <a:solidFill>
                  <a:schemeClr val="accent6"/>
                </a:solidFill>
                <a:latin typeface="+mj-lt"/>
              </a:rPr>
              <a:t>1</a:t>
            </a:r>
            <a:r>
              <a:rPr lang="en-US" sz="1800" i="1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en-US" sz="1800" dirty="0">
                <a:solidFill>
                  <a:schemeClr val="accent6"/>
                </a:solidFill>
                <a:latin typeface="+mj-lt"/>
              </a:rPr>
              <a:t>= </a:t>
            </a:r>
            <a:r>
              <a:rPr lang="en-US" sz="1800" i="1" dirty="0">
                <a:solidFill>
                  <a:schemeClr val="accent6"/>
                </a:solidFill>
                <a:latin typeface="+mj-lt"/>
              </a:rPr>
              <a:t>H</a:t>
            </a:r>
            <a:r>
              <a:rPr lang="en-US" sz="1800" i="1" baseline="-25000" dirty="0">
                <a:solidFill>
                  <a:schemeClr val="accent6"/>
                </a:solidFill>
                <a:latin typeface="+mj-lt"/>
              </a:rPr>
              <a:t>1</a:t>
            </a:r>
            <a:r>
              <a:rPr lang="en-US" sz="1800" dirty="0">
                <a:solidFill>
                  <a:schemeClr val="accent6"/>
                </a:solidFill>
                <a:latin typeface="+mj-lt"/>
              </a:rPr>
              <a:t>(</a:t>
            </a:r>
            <a:r>
              <a:rPr lang="en-US" sz="1800" i="1" dirty="0">
                <a:solidFill>
                  <a:schemeClr val="accent6"/>
                </a:solidFill>
                <a:latin typeface="+mj-lt"/>
              </a:rPr>
              <a:t>θ</a:t>
            </a:r>
            <a:r>
              <a:rPr lang="en-US" sz="1800" baseline="-25000" dirty="0">
                <a:solidFill>
                  <a:schemeClr val="accent6"/>
                </a:solidFill>
                <a:latin typeface="+mj-lt"/>
              </a:rPr>
              <a:t>1</a:t>
            </a:r>
            <a:r>
              <a:rPr lang="en-US" sz="1800" i="1" dirty="0">
                <a:solidFill>
                  <a:schemeClr val="accent6"/>
                </a:solidFill>
                <a:latin typeface="+mj-lt"/>
              </a:rPr>
              <a:t>, θ</a:t>
            </a:r>
            <a:r>
              <a:rPr lang="en-US" sz="1800" baseline="-25000" dirty="0">
                <a:solidFill>
                  <a:schemeClr val="accent6"/>
                </a:solidFill>
                <a:latin typeface="+mj-lt"/>
              </a:rPr>
              <a:t>2</a:t>
            </a:r>
            <a:r>
              <a:rPr lang="en-US" sz="1800" dirty="0">
                <a:solidFill>
                  <a:schemeClr val="accent6"/>
                </a:solidFill>
                <a:latin typeface="+mj-lt"/>
              </a:rPr>
              <a:t>)</a:t>
            </a:r>
            <a:r>
              <a:rPr lang="en-US" sz="1800" dirty="0"/>
              <a:t>:</a:t>
            </a:r>
            <a:endParaRPr lang="en-US" sz="1800" dirty="0">
              <a:solidFill>
                <a:schemeClr val="accent6"/>
              </a:solidFill>
            </a:endParaRPr>
          </a:p>
          <a:p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38</a:t>
            </a:fld>
            <a:endParaRPr lang="it-IT"/>
          </a:p>
        </p:txBody>
      </p:sp>
      <p:grpSp>
        <p:nvGrpSpPr>
          <p:cNvPr id="28" name="Group 8"/>
          <p:cNvGrpSpPr>
            <a:grpSpLocks/>
          </p:cNvGrpSpPr>
          <p:nvPr/>
        </p:nvGrpSpPr>
        <p:grpSpPr bwMode="auto">
          <a:xfrm>
            <a:off x="3063826" y="4075834"/>
            <a:ext cx="863600" cy="215900"/>
            <a:chOff x="2064" y="2069"/>
            <a:chExt cx="544" cy="136"/>
          </a:xfrm>
        </p:grpSpPr>
        <p:sp>
          <p:nvSpPr>
            <p:cNvPr id="29" name="Line 6"/>
            <p:cNvSpPr>
              <a:spLocks noChangeShapeType="1"/>
            </p:cNvSpPr>
            <p:nvPr/>
          </p:nvSpPr>
          <p:spPr bwMode="auto">
            <a:xfrm>
              <a:off x="2064" y="2069"/>
              <a:ext cx="544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" name="Line 7"/>
            <p:cNvSpPr>
              <a:spLocks noChangeShapeType="1"/>
            </p:cNvSpPr>
            <p:nvPr/>
          </p:nvSpPr>
          <p:spPr bwMode="auto">
            <a:xfrm>
              <a:off x="2608" y="2069"/>
              <a:ext cx="0" cy="13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31" name="Group 9"/>
          <p:cNvGrpSpPr>
            <a:grpSpLocks/>
          </p:cNvGrpSpPr>
          <p:nvPr/>
        </p:nvGrpSpPr>
        <p:grpSpPr bwMode="auto">
          <a:xfrm>
            <a:off x="4613728" y="5299922"/>
            <a:ext cx="863600" cy="215900"/>
            <a:chOff x="2064" y="2069"/>
            <a:chExt cx="544" cy="136"/>
          </a:xfrm>
        </p:grpSpPr>
        <p:sp>
          <p:nvSpPr>
            <p:cNvPr id="32" name="Line 10"/>
            <p:cNvSpPr>
              <a:spLocks noChangeShapeType="1"/>
            </p:cNvSpPr>
            <p:nvPr/>
          </p:nvSpPr>
          <p:spPr bwMode="auto">
            <a:xfrm>
              <a:off x="2064" y="2069"/>
              <a:ext cx="544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3" name="Line 11"/>
            <p:cNvSpPr>
              <a:spLocks noChangeShapeType="1"/>
            </p:cNvSpPr>
            <p:nvPr/>
          </p:nvSpPr>
          <p:spPr bwMode="auto">
            <a:xfrm>
              <a:off x="2608" y="2069"/>
              <a:ext cx="0" cy="13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12921" y="4386700"/>
            <a:ext cx="4918158" cy="6480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94158" y="2488373"/>
            <a:ext cx="3555684" cy="6480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4307" y="5668222"/>
            <a:ext cx="7615386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700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400" dirty="0"/>
                  <a:t>An 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estimator</a:t>
                </a:r>
                <a:r>
                  <a:rPr lang="en-US" sz="2400" dirty="0">
                    <a:solidFill>
                      <a:srgbClr val="000090"/>
                    </a:solidFill>
                  </a:rPr>
                  <a:t> </a:t>
                </a:r>
                <a:r>
                  <a:rPr lang="en-US" sz="2400" dirty="0"/>
                  <a:t>is a function of a given set of measurements that provides an approximate value of a </a:t>
                </a:r>
                <a:r>
                  <a:rPr lang="en-US" sz="2400" dirty="0">
                    <a:solidFill>
                      <a:srgbClr val="3333CC"/>
                    </a:solidFill>
                  </a:rPr>
                  <a:t>parameter of interest </a:t>
                </a:r>
                <a:r>
                  <a:rPr lang="en-US" sz="2400" dirty="0"/>
                  <a:t>which appears in our PDF model (“</a:t>
                </a:r>
                <a:r>
                  <a:rPr lang="en-US" sz="2400" dirty="0">
                    <a:solidFill>
                      <a:srgbClr val="2D2DB9"/>
                    </a:solidFill>
                  </a:rPr>
                  <a:t>best fit</a:t>
                </a:r>
                <a:r>
                  <a:rPr lang="en-US" sz="2400" dirty="0"/>
                  <a:t>”)</a:t>
                </a:r>
                <a:endParaRPr lang="en-US" sz="2000" dirty="0">
                  <a:solidFill>
                    <a:srgbClr val="000090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2400" dirty="0"/>
                  <a:t>Simplest example: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000" dirty="0"/>
                  <a:t>Assume a Gaussian PDF with a </a:t>
                </a:r>
                <a:r>
                  <a:rPr lang="en-US" sz="2000" i="1" dirty="0" err="1"/>
                  <a:t>known</a:t>
                </a:r>
                <a:r>
                  <a:rPr lang="en-US" sz="2000" dirty="0" err="1">
                    <a:sym typeface="Symbol" charset="2"/>
                  </a:rPr>
                  <a:t></a:t>
                </a:r>
                <a:r>
                  <a:rPr lang="en-US" sz="2000" i="1" dirty="0" err="1">
                    <a:solidFill>
                      <a:schemeClr val="accent6"/>
                    </a:solidFill>
                    <a:latin typeface="+mj-lt"/>
                    <a:sym typeface="Symbol" charset="2"/>
                  </a:rPr>
                  <a:t>σ</a:t>
                </a:r>
                <a:r>
                  <a:rPr lang="en-US" sz="2000" dirty="0">
                    <a:sym typeface="Symbol" charset="2"/>
                  </a:rPr>
                  <a:t> a</a:t>
                </a:r>
                <a:r>
                  <a:rPr lang="en-US" sz="2000" dirty="0"/>
                  <a:t>nd an </a:t>
                </a:r>
                <a:r>
                  <a:rPr lang="en-US" sz="2000" i="1" dirty="0"/>
                  <a:t>unknown</a:t>
                </a:r>
                <a:r>
                  <a:rPr lang="en-US" sz="2000" dirty="0"/>
                  <a:t> </a:t>
                </a:r>
                <a:r>
                  <a:rPr lang="en-US" sz="2000" i="1" dirty="0" err="1">
                    <a:solidFill>
                      <a:schemeClr val="accent2"/>
                    </a:solidFill>
                    <a:latin typeface="+mj-lt"/>
                    <a:sym typeface="Symbol" charset="2"/>
                  </a:rPr>
                  <a:t>μ</a:t>
                </a:r>
                <a:endParaRPr lang="en-US" sz="2000" i="1" dirty="0">
                  <a:solidFill>
                    <a:schemeClr val="accent2"/>
                  </a:solidFill>
                  <a:latin typeface="+mj-lt"/>
                  <a:sym typeface="Symbol" charset="2"/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sz="2000" dirty="0">
                    <a:sym typeface="Symbol" charset="2"/>
                  </a:rPr>
                  <a:t>A single experiment provides a measurement </a:t>
                </a:r>
                <a:r>
                  <a:rPr lang="en-US" sz="2000" i="1" dirty="0">
                    <a:solidFill>
                      <a:schemeClr val="accent2"/>
                    </a:solidFill>
                    <a:latin typeface="Times New Roman" charset="0"/>
                    <a:sym typeface="Symbol" charset="2"/>
                  </a:rPr>
                  <a:t>x</a:t>
                </a:r>
                <a:endParaRPr lang="en-US" sz="2000" dirty="0">
                  <a:sym typeface="Symbol" charset="2"/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sz="2000" dirty="0">
                    <a:sym typeface="Symbol" charset="2"/>
                  </a:rPr>
                  <a:t>We estimate </a:t>
                </a:r>
                <a:r>
                  <a:rPr lang="en-US" sz="2000" i="1" dirty="0" err="1">
                    <a:solidFill>
                      <a:schemeClr val="accent2"/>
                    </a:solidFill>
                    <a:latin typeface="+mj-lt"/>
                    <a:sym typeface="Symbol" charset="2"/>
                  </a:rPr>
                  <a:t>μ</a:t>
                </a:r>
                <a:r>
                  <a:rPr lang="en-US" sz="2000" dirty="0">
                    <a:sym typeface="Symbol" charset="2"/>
                  </a:rPr>
                  <a:t> as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dirty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  <a:sym typeface="Symbol" charset="2"/>
                          </a:rPr>
                        </m:ctrlPr>
                      </m:accPr>
                      <m:e>
                        <m:r>
                          <a:rPr lang="en-US" sz="2000" i="1" dirty="0" smtClean="0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  <a:sym typeface="Symbol" charset="2"/>
                          </a:rPr>
                          <m:t>𝜇</m:t>
                        </m:r>
                      </m:e>
                    </m:acc>
                  </m:oMath>
                </a14:m>
                <a:r>
                  <a:rPr lang="en-US" sz="2000" dirty="0">
                    <a:solidFill>
                      <a:schemeClr val="accent6"/>
                    </a:solidFill>
                    <a:latin typeface="+mj-lt"/>
                    <a:sym typeface="Symbol" charset="2"/>
                  </a:rPr>
                  <a:t> = </a:t>
                </a:r>
                <a:r>
                  <a:rPr lang="en-US" sz="2000" i="1" dirty="0">
                    <a:solidFill>
                      <a:schemeClr val="accent6"/>
                    </a:solidFill>
                    <a:latin typeface="+mj-lt"/>
                    <a:sym typeface="Symbol" charset="2"/>
                  </a:rPr>
                  <a:t>x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000" dirty="0">
                    <a:sym typeface="Symbol" charset="2"/>
                  </a:rPr>
                  <a:t>The distribution of</a:t>
                </a:r>
                <a:r>
                  <a:rPr lang="en-US" sz="2000" dirty="0">
                    <a:solidFill>
                      <a:schemeClr val="accent6"/>
                    </a:solidFill>
                    <a:sym typeface="Symbol" charset="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  <a:sym typeface="Symbol" charset="2"/>
                          </a:rPr>
                        </m:ctrlPr>
                      </m:accPr>
                      <m:e>
                        <m:r>
                          <a:rPr lang="en-US" sz="2000" i="1" dirty="0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  <a:sym typeface="Symbol" charset="2"/>
                          </a:rPr>
                          <m:t>𝜇</m:t>
                        </m:r>
                      </m:e>
                    </m:acc>
                  </m:oMath>
                </a14:m>
                <a:r>
                  <a:rPr lang="en-US" sz="2000" dirty="0">
                    <a:solidFill>
                      <a:schemeClr val="accent6"/>
                    </a:solidFill>
                    <a:sym typeface="Symbol" charset="2"/>
                  </a:rPr>
                  <a:t>  </a:t>
                </a:r>
                <a:r>
                  <a:rPr lang="en-US" sz="2000" dirty="0">
                    <a:sym typeface="Symbol" charset="2"/>
                  </a:rPr>
                  <a:t>(repeating the experiment many times) is the original Gaussian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000" dirty="0">
                    <a:solidFill>
                      <a:schemeClr val="accent2"/>
                    </a:solidFill>
                    <a:latin typeface="+mj-lt"/>
                    <a:sym typeface="Symbol" charset="2"/>
                  </a:rPr>
                  <a:t>68.3%</a:t>
                </a:r>
                <a:r>
                  <a:rPr lang="en-US" sz="2000" dirty="0">
                    <a:sym typeface="Symbol" charset="2"/>
                  </a:rPr>
                  <a:t> of the experiments (in the limit of large number of repetitions) will provide an estimate within: </a:t>
                </a:r>
                <a:r>
                  <a:rPr lang="en-US" sz="2000" i="1" dirty="0" err="1">
                    <a:solidFill>
                      <a:schemeClr val="accent2"/>
                    </a:solidFill>
                    <a:latin typeface="+mj-lt"/>
                    <a:sym typeface="Symbol" charset="2"/>
                  </a:rPr>
                  <a:t>μ</a:t>
                </a:r>
                <a:r>
                  <a:rPr lang="en-US" sz="2000" dirty="0">
                    <a:solidFill>
                      <a:schemeClr val="accent2"/>
                    </a:solidFill>
                    <a:latin typeface="+mj-lt"/>
                    <a:sym typeface="Symbol" charset="2"/>
                  </a:rPr>
                  <a:t> − </a:t>
                </a:r>
                <a:r>
                  <a:rPr lang="en-US" sz="2000" i="1" dirty="0" err="1">
                    <a:solidFill>
                      <a:schemeClr val="accent6"/>
                    </a:solidFill>
                    <a:latin typeface="+mj-lt"/>
                    <a:sym typeface="Symbol" charset="2"/>
                  </a:rPr>
                  <a:t>σ</a:t>
                </a:r>
                <a:r>
                  <a:rPr lang="en-US" sz="2000" dirty="0">
                    <a:solidFill>
                      <a:schemeClr val="accent2"/>
                    </a:solidFill>
                    <a:latin typeface="+mj-lt"/>
                    <a:sym typeface="Symbol" charset="2"/>
                  </a:rPr>
                  <a:t> &lt;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  <a:sym typeface="Symbol" charset="2"/>
                          </a:rPr>
                        </m:ctrlPr>
                      </m:accPr>
                      <m:e>
                        <m:r>
                          <a:rPr lang="en-US" sz="2000" i="1" dirty="0">
                            <a:solidFill>
                              <a:schemeClr val="accent6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  <a:sym typeface="Symbol" charset="2"/>
                          </a:rPr>
                          <m:t>𝜇</m:t>
                        </m:r>
                      </m:e>
                    </m:acc>
                  </m:oMath>
                </a14:m>
                <a:r>
                  <a:rPr lang="en-US" sz="2000" dirty="0">
                    <a:solidFill>
                      <a:schemeClr val="accent6"/>
                    </a:solidFill>
                    <a:sym typeface="Symbol" charset="2"/>
                  </a:rPr>
                  <a:t> </a:t>
                </a:r>
                <a:r>
                  <a:rPr lang="en-US" sz="2000" dirty="0">
                    <a:latin typeface="+mj-lt"/>
                    <a:sym typeface="Symbol" charset="2"/>
                  </a:rPr>
                  <a:t> </a:t>
                </a:r>
                <a:r>
                  <a:rPr lang="en-US" sz="2000" dirty="0">
                    <a:solidFill>
                      <a:schemeClr val="accent2"/>
                    </a:solidFill>
                    <a:latin typeface="+mj-lt"/>
                    <a:sym typeface="Symbol" charset="2"/>
                  </a:rPr>
                  <a:t>&lt; </a:t>
                </a:r>
                <a:r>
                  <a:rPr lang="en-US" sz="2000" i="1" dirty="0" err="1">
                    <a:solidFill>
                      <a:schemeClr val="accent2"/>
                    </a:solidFill>
                    <a:latin typeface="+mj-lt"/>
                    <a:sym typeface="Symbol" charset="2"/>
                  </a:rPr>
                  <a:t>μ</a:t>
                </a:r>
                <a:r>
                  <a:rPr lang="en-US" sz="2000" dirty="0">
                    <a:solidFill>
                      <a:schemeClr val="accent2"/>
                    </a:solidFill>
                    <a:latin typeface="+mj-lt"/>
                    <a:sym typeface="Symbol" charset="2"/>
                  </a:rPr>
                  <a:t> + </a:t>
                </a:r>
                <a:r>
                  <a:rPr lang="en-US" sz="2000" i="1" dirty="0" err="1">
                    <a:solidFill>
                      <a:schemeClr val="accent6"/>
                    </a:solidFill>
                    <a:latin typeface="+mj-lt"/>
                    <a:sym typeface="Symbol" charset="2"/>
                  </a:rPr>
                  <a:t>σ</a:t>
                </a:r>
                <a:r>
                  <a:rPr lang="en-US" sz="2000" dirty="0">
                    <a:solidFill>
                      <a:schemeClr val="accent2"/>
                    </a:solidFill>
                    <a:latin typeface="+mj-lt"/>
                    <a:sym typeface="Symbol" charset="2"/>
                  </a:rPr>
                  <a:t> 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400" dirty="0"/>
                  <a:t>We can quote:</a:t>
                </a:r>
                <a:endParaRPr lang="en-US" sz="2400" dirty="0">
                  <a:solidFill>
                    <a:schemeClr val="accent2"/>
                  </a:solidFill>
                  <a:sym typeface="Symbol" charset="2"/>
                </a:endParaRP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98" t="-1524" r="-149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3937975" y="5338517"/>
            <a:ext cx="2519735" cy="648000"/>
          </a:xfrm>
          <a:prstGeom prst="roundRect">
            <a:avLst>
              <a:gd name="adj" fmla="val 15176"/>
            </a:avLst>
          </a:prstGeom>
          <a:solidFill>
            <a:schemeClr val="accent1">
              <a:alpha val="30196"/>
            </a:schemeClr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Frequentist inference: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39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4287677" y="5390648"/>
            <a:ext cx="167706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>
                <a:solidFill>
                  <a:schemeClr val="accent6"/>
                </a:solidFill>
                <a:sym typeface="Symbol" charset="2"/>
              </a:rPr>
              <a:t>μ</a:t>
            </a:r>
            <a:r>
              <a:rPr lang="en-US" sz="3200" dirty="0">
                <a:sym typeface="Symbol" charset="2"/>
              </a:rPr>
              <a:t> </a:t>
            </a:r>
            <a:r>
              <a:rPr lang="en-US" sz="3200" dirty="0">
                <a:solidFill>
                  <a:schemeClr val="accent2"/>
                </a:solidFill>
                <a:sym typeface="Symbol" charset="2"/>
              </a:rPr>
              <a:t>=</a:t>
            </a:r>
            <a:r>
              <a:rPr lang="en-US" sz="3200" dirty="0">
                <a:sym typeface="Symbol" charset="2"/>
              </a:rPr>
              <a:t> </a:t>
            </a:r>
            <a:r>
              <a:rPr lang="en-US" sz="3200" i="1" dirty="0">
                <a:solidFill>
                  <a:schemeClr val="accent2"/>
                </a:solidFill>
                <a:sym typeface="Symbol" charset="2"/>
              </a:rPr>
              <a:t>x </a:t>
            </a:r>
            <a:r>
              <a:rPr lang="en-US" sz="3200" dirty="0">
                <a:solidFill>
                  <a:schemeClr val="accent2"/>
                </a:solidFill>
                <a:sym typeface="Symbol" charset="2"/>
              </a:rPr>
              <a:t>± </a:t>
            </a:r>
            <a:r>
              <a:rPr lang="en-US" sz="3200" dirty="0" err="1">
                <a:solidFill>
                  <a:schemeClr val="accent6"/>
                </a:solidFill>
                <a:sym typeface="Symbol" charset="2"/>
              </a:rPr>
              <a:t>σ</a:t>
            </a:r>
            <a:endParaRPr lang="en-US" sz="3200" dirty="0">
              <a:solidFill>
                <a:schemeClr val="accent2"/>
              </a:solidFill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949816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550481" y="4241175"/>
            <a:ext cx="8348403" cy="1856899"/>
          </a:xfrm>
          <a:prstGeom prst="roundRect">
            <a:avLst>
              <a:gd name="adj" fmla="val 15176"/>
            </a:avLst>
          </a:prstGeom>
          <a:solidFill>
            <a:schemeClr val="accent1">
              <a:alpha val="30196"/>
            </a:schemeClr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maximum-likelihood method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3333CC"/>
                </a:solidFill>
              </a:rPr>
              <a:t>maximum-likelihood estimator </a:t>
            </a:r>
            <a:r>
              <a:rPr lang="en-US" sz="2400" dirty="0"/>
              <a:t>is the most adopted parameter estimator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 </a:t>
            </a:r>
            <a:r>
              <a:rPr lang="en-US" sz="2400" dirty="0">
                <a:solidFill>
                  <a:schemeClr val="accent6"/>
                </a:solidFill>
              </a:rPr>
              <a:t>“best fit” parameters </a:t>
            </a:r>
            <a:r>
              <a:rPr lang="en-US" sz="2400" dirty="0"/>
              <a:t>correspond to the set of values that maximizes the likelihood function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Good statistical properties (</a:t>
            </a:r>
            <a:r>
              <a:rPr lang="en-US" sz="2000" dirty="0">
                <a:sym typeface="Wingdings"/>
              </a:rPr>
              <a:t> next slides)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The maximization can be performed analytically only in the simplest cases, and numerically for most of realistic cases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rgbClr val="2D2DB9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2D2DB9"/>
                </a:solidFill>
              </a:rPr>
              <a:t>Minuit </a:t>
            </a:r>
            <a:r>
              <a:rPr lang="en-US" sz="2400" dirty="0"/>
              <a:t>is historically the most widely used minimization engine in High Energy Physics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F. James, 1970’s; rewritten in C++ and released </a:t>
            </a:r>
            <a:br>
              <a:rPr lang="en-US" sz="2000" dirty="0"/>
            </a:br>
            <a:r>
              <a:rPr lang="en-US" sz="2000" dirty="0"/>
              <a:t>under CERN’s ROOT framework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40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8050" y="4440014"/>
            <a:ext cx="1411796" cy="141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6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505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450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40DA146-09B6-2C4F-AB61-D5016F146D39}" type="slidenum">
              <a:rPr lang="it-IT" smtClean="0">
                <a:latin typeface="Arial" charset="0"/>
              </a:rPr>
              <a:pPr/>
              <a:t>41</a:t>
            </a:fld>
            <a:endParaRPr lang="it-IT">
              <a:latin typeface="Arial" charset="0"/>
            </a:endParaRPr>
          </a:p>
        </p:txBody>
      </p:sp>
      <p:sp>
        <p:nvSpPr>
          <p:cNvPr id="104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B. &amp; F. in the scientific process</a:t>
            </a:r>
          </a:p>
        </p:txBody>
      </p:sp>
      <p:sp>
        <p:nvSpPr>
          <p:cNvPr id="450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013325"/>
            <a:ext cx="7772400" cy="1082675"/>
          </a:xfrm>
        </p:spPr>
        <p:txBody>
          <a:bodyPr/>
          <a:lstStyle/>
          <a:p>
            <a:r>
              <a:rPr lang="en-US" sz="2800" dirty="0">
                <a:ea typeface="ＭＳ Ｐゴシック" charset="-128"/>
                <a:cs typeface="ＭＳ Ｐゴシック" charset="-128"/>
              </a:rPr>
              <a:t>Bayesian and </a:t>
            </a:r>
            <a:r>
              <a:rPr lang="en-US" sz="2800" dirty="0" err="1">
                <a:ea typeface="ＭＳ Ｐゴシック" charset="-128"/>
                <a:cs typeface="ＭＳ Ｐゴシック" charset="-128"/>
              </a:rPr>
              <a:t>frequentis</a:t>
            </a:r>
            <a:r>
              <a:rPr lang="en-US" sz="2800" dirty="0">
                <a:ea typeface="ＭＳ Ｐゴシック" charset="-128"/>
                <a:cs typeface="ＭＳ Ｐゴシック" charset="-128"/>
              </a:rPr>
              <a:t> approaches have complementary roles in this process</a:t>
            </a:r>
          </a:p>
        </p:txBody>
      </p:sp>
      <p:sp>
        <p:nvSpPr>
          <p:cNvPr id="45063" name="Rectangle 4"/>
          <p:cNvSpPr>
            <a:spLocks noChangeArrowheads="1"/>
          </p:cNvSpPr>
          <p:nvPr/>
        </p:nvSpPr>
        <p:spPr bwMode="auto">
          <a:xfrm>
            <a:off x="1539875" y="1450975"/>
            <a:ext cx="1755775" cy="485775"/>
          </a:xfrm>
          <a:prstGeom prst="rect">
            <a:avLst/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latin typeface="Arial" charset="0"/>
              </a:rPr>
              <a:t>Experiment</a:t>
            </a:r>
          </a:p>
        </p:txBody>
      </p:sp>
      <p:sp>
        <p:nvSpPr>
          <p:cNvPr id="45064" name="AutoShape 5"/>
          <p:cNvSpPr>
            <a:spLocks noChangeArrowheads="1"/>
          </p:cNvSpPr>
          <p:nvPr/>
        </p:nvSpPr>
        <p:spPr bwMode="auto">
          <a:xfrm>
            <a:off x="3729038" y="1428750"/>
            <a:ext cx="574675" cy="530225"/>
          </a:xfrm>
          <a:prstGeom prst="rightArrow">
            <a:avLst>
              <a:gd name="adj1" fmla="val 50000"/>
              <a:gd name="adj2" fmla="val 27096"/>
            </a:avLst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5065" name="Rectangle 6"/>
          <p:cNvSpPr>
            <a:spLocks noChangeArrowheads="1"/>
          </p:cNvSpPr>
          <p:nvPr/>
        </p:nvSpPr>
        <p:spPr bwMode="auto">
          <a:xfrm>
            <a:off x="4737100" y="1268413"/>
            <a:ext cx="2640013" cy="850900"/>
          </a:xfrm>
          <a:prstGeom prst="rect">
            <a:avLst/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latin typeface="Arial" charset="0"/>
              </a:rPr>
              <a:t>Observation of </a:t>
            </a:r>
            <a:br>
              <a:rPr lang="en-US" sz="2400">
                <a:latin typeface="Arial" charset="0"/>
              </a:rPr>
            </a:br>
            <a:r>
              <a:rPr lang="en-US" sz="2400">
                <a:latin typeface="Arial" charset="0"/>
              </a:rPr>
              <a:t>new phenomenon</a:t>
            </a:r>
          </a:p>
        </p:txBody>
      </p:sp>
      <p:sp>
        <p:nvSpPr>
          <p:cNvPr id="45066" name="AutoShape 7"/>
          <p:cNvSpPr>
            <a:spLocks noChangeArrowheads="1"/>
          </p:cNvSpPr>
          <p:nvPr/>
        </p:nvSpPr>
        <p:spPr bwMode="auto">
          <a:xfrm>
            <a:off x="5697538" y="2322513"/>
            <a:ext cx="720725" cy="3603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5067" name="Rectangle 8"/>
          <p:cNvSpPr>
            <a:spLocks noChangeArrowheads="1"/>
          </p:cNvSpPr>
          <p:nvPr/>
        </p:nvSpPr>
        <p:spPr bwMode="auto">
          <a:xfrm>
            <a:off x="4856163" y="2886075"/>
            <a:ext cx="2400300" cy="850900"/>
          </a:xfrm>
          <a:prstGeom prst="rect">
            <a:avLst/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latin typeface="Arial" charset="0"/>
              </a:rPr>
              <a:t>How likely is the</a:t>
            </a:r>
            <a:br>
              <a:rPr lang="en-US" sz="2400">
                <a:latin typeface="Arial" charset="0"/>
              </a:rPr>
            </a:br>
            <a:r>
              <a:rPr lang="en-US" sz="2400">
                <a:latin typeface="Arial" charset="0"/>
              </a:rPr>
              <a:t>interpretation?</a:t>
            </a:r>
          </a:p>
        </p:txBody>
      </p:sp>
      <p:sp>
        <p:nvSpPr>
          <p:cNvPr id="45068" name="AutoShape 9"/>
          <p:cNvSpPr>
            <a:spLocks noChangeArrowheads="1"/>
          </p:cNvSpPr>
          <p:nvPr/>
        </p:nvSpPr>
        <p:spPr bwMode="auto">
          <a:xfrm rot="-5400000">
            <a:off x="2375694" y="1467644"/>
            <a:ext cx="1223963" cy="28797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3110 h 21600"/>
              <a:gd name="T14" fmla="*/ 18494 w 21600"/>
              <a:gd name="T15" fmla="*/ 904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240" y="0"/>
                </a:lnTo>
                <a:lnTo>
                  <a:pt x="15240" y="3110"/>
                </a:lnTo>
                <a:lnTo>
                  <a:pt x="12427" y="3110"/>
                </a:lnTo>
                <a:cubicBezTo>
                  <a:pt x="5564" y="3110"/>
                  <a:pt x="0" y="7161"/>
                  <a:pt x="0" y="12158"/>
                </a:cubicBezTo>
                <a:lnTo>
                  <a:pt x="0" y="21600"/>
                </a:lnTo>
                <a:lnTo>
                  <a:pt x="6069" y="21600"/>
                </a:lnTo>
                <a:lnTo>
                  <a:pt x="6069" y="12158"/>
                </a:lnTo>
                <a:cubicBezTo>
                  <a:pt x="6069" y="10440"/>
                  <a:pt x="8916" y="9048"/>
                  <a:pt x="12427" y="9048"/>
                </a:cubicBezTo>
                <a:lnTo>
                  <a:pt x="15240" y="9048"/>
                </a:lnTo>
                <a:lnTo>
                  <a:pt x="15240" y="12158"/>
                </a:lnTo>
                <a:close/>
              </a:path>
            </a:pathLst>
          </a:cu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5069" name="Text Box 10"/>
          <p:cNvSpPr txBox="1">
            <a:spLocks noChangeArrowheads="1"/>
          </p:cNvSpPr>
          <p:nvPr/>
        </p:nvSpPr>
        <p:spPr bwMode="auto">
          <a:xfrm>
            <a:off x="4856163" y="3789363"/>
            <a:ext cx="338772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 charset="0"/>
              </a:rPr>
              <a:t>Bayesian probabilistic interpretation</a:t>
            </a:r>
            <a:br>
              <a:rPr lang="en-US">
                <a:latin typeface="Arial" charset="0"/>
              </a:rPr>
            </a:br>
            <a:r>
              <a:rPr lang="en-US">
                <a:latin typeface="Arial" charset="0"/>
              </a:rPr>
              <a:t>of the new phenomenon:</a:t>
            </a:r>
            <a:br>
              <a:rPr lang="en-US">
                <a:latin typeface="Arial" charset="0"/>
              </a:rPr>
            </a:br>
            <a:r>
              <a:rPr lang="en-US">
                <a:solidFill>
                  <a:schemeClr val="accent2"/>
                </a:solidFill>
                <a:latin typeface="Arial" charset="0"/>
              </a:rPr>
              <a:t>what is the probability that</a:t>
            </a:r>
            <a:br>
              <a:rPr lang="en-US">
                <a:solidFill>
                  <a:schemeClr val="accent2"/>
                </a:solidFill>
                <a:latin typeface="Arial" charset="0"/>
              </a:rPr>
            </a:br>
            <a:r>
              <a:rPr lang="en-US">
                <a:solidFill>
                  <a:schemeClr val="accent2"/>
                </a:solidFill>
                <a:latin typeface="Arial" charset="0"/>
              </a:rPr>
              <a:t>the interpretation is correct?</a:t>
            </a:r>
          </a:p>
        </p:txBody>
      </p:sp>
      <p:sp>
        <p:nvSpPr>
          <p:cNvPr id="45070" name="Text Box 11"/>
          <p:cNvSpPr txBox="1">
            <a:spLocks noChangeArrowheads="1"/>
          </p:cNvSpPr>
          <p:nvPr/>
        </p:nvSpPr>
        <p:spPr bwMode="auto">
          <a:xfrm>
            <a:off x="468313" y="3213100"/>
            <a:ext cx="3525837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 charset="0"/>
              </a:rPr>
              <a:t>Strong skeptical 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prejudice motivates 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confirmation:</a:t>
            </a:r>
          </a:p>
          <a:p>
            <a:r>
              <a:rPr lang="en-US" dirty="0">
                <a:latin typeface="Arial" charset="0"/>
              </a:rPr>
              <a:t>repeat the experiment and find other 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evidences</a:t>
            </a:r>
            <a:br>
              <a:rPr lang="en-US" dirty="0">
                <a:latin typeface="Arial" charset="0"/>
              </a:rPr>
            </a:br>
            <a:r>
              <a:rPr lang="en-US" dirty="0">
                <a:solidFill>
                  <a:schemeClr val="accent2"/>
                </a:solidFill>
                <a:latin typeface="Arial" charset="0"/>
              </a:rPr>
              <a:t>(</a:t>
            </a:r>
            <a:r>
              <a:rPr lang="en-US" dirty="0">
                <a:solidFill>
                  <a:schemeClr val="accent2"/>
                </a:solidFill>
                <a:latin typeface="Arial" charset="0"/>
                <a:sym typeface="Wingdings" charset="2"/>
              </a:rPr>
              <a:t> run into the </a:t>
            </a:r>
            <a:r>
              <a:rPr lang="en-US" dirty="0" err="1">
                <a:solidFill>
                  <a:schemeClr val="accent2"/>
                </a:solidFill>
                <a:latin typeface="Arial" charset="0"/>
                <a:sym typeface="Wingdings" charset="2"/>
              </a:rPr>
              <a:t>frequentis</a:t>
            </a:r>
            <a:r>
              <a:rPr lang="en-US" dirty="0">
                <a:solidFill>
                  <a:schemeClr val="accent2"/>
                </a:solidFill>
                <a:latin typeface="Arial" charset="0"/>
                <a:sym typeface="Wingdings" charset="2"/>
              </a:rPr>
              <a:t> domain!)</a:t>
            </a:r>
            <a:endParaRPr lang="en-US" dirty="0">
              <a:solidFill>
                <a:schemeClr val="accent2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 bwMode="auto">
          <a:xfrm>
            <a:off x="1409700" y="3898900"/>
            <a:ext cx="5676900" cy="1587500"/>
          </a:xfrm>
          <a:prstGeom prst="roundRect">
            <a:avLst>
              <a:gd name="adj" fmla="val 11819"/>
            </a:avLst>
          </a:prstGeom>
          <a:solidFill>
            <a:srgbClr val="CCFFCC"/>
          </a:solidFill>
          <a:ln w="2857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6083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608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4608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AC7F6D2-49A7-254C-A0A9-6D8351A674CF}" type="slidenum">
              <a:rPr lang="it-IT" smtClean="0">
                <a:latin typeface="Arial" charset="0"/>
              </a:rPr>
              <a:pPr/>
              <a:t>42</a:t>
            </a:fld>
            <a:endParaRPr lang="it-IT">
              <a:latin typeface="Arial" charset="0"/>
            </a:endParaRPr>
          </a:p>
        </p:txBody>
      </p:sp>
      <p:sp>
        <p:nvSpPr>
          <p:cNvPr id="1018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How to compute Posterior PDF</a:t>
            </a:r>
          </a:p>
        </p:txBody>
      </p:sp>
      <p:sp>
        <p:nvSpPr>
          <p:cNvPr id="460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>
                <a:ea typeface="ＭＳ Ｐゴシック" charset="-128"/>
                <a:cs typeface="ＭＳ Ｐゴシック" charset="-128"/>
              </a:rPr>
              <a:t>Perform analytical integration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Feasible in very few cases</a:t>
            </a:r>
          </a:p>
          <a:p>
            <a:pPr>
              <a:lnSpc>
                <a:spcPct val="80000"/>
              </a:lnSpc>
            </a:pPr>
            <a:r>
              <a:rPr lang="en-US" sz="2800">
                <a:ea typeface="ＭＳ Ｐゴシック" charset="-128"/>
                <a:cs typeface="ＭＳ Ｐゴシック" charset="-128"/>
              </a:rPr>
              <a:t>Use numerical integration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May be CPU intensive</a:t>
            </a:r>
            <a:endParaRPr lang="en-US" sz="2000">
              <a:solidFill>
                <a:srgbClr val="00664D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>
                <a:solidFill>
                  <a:srgbClr val="2D2DB9"/>
                </a:solidFill>
                <a:ea typeface="ＭＳ Ｐゴシック" charset="-128"/>
                <a:cs typeface="ＭＳ Ｐゴシック" charset="-128"/>
              </a:rPr>
              <a:t>Markov Chain Monte Carlo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Sampling parameter space efficiently using a </a:t>
            </a:r>
            <a:r>
              <a:rPr lang="en-US" sz="2000">
                <a:solidFill>
                  <a:srgbClr val="2D2DB9"/>
                </a:solidFill>
              </a:rPr>
              <a:t>random walk </a:t>
            </a:r>
            <a:r>
              <a:rPr lang="en-US" sz="2000"/>
              <a:t>heading to the regions of higher probability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rgbClr val="2D2DB9"/>
                </a:solidFill>
              </a:rPr>
              <a:t>Metropolis </a:t>
            </a:r>
            <a:r>
              <a:rPr lang="en-US" sz="2000"/>
              <a:t>algorithm to sample according to a PDF </a:t>
            </a:r>
            <a:r>
              <a:rPr lang="en-US" sz="2000" i="1">
                <a:solidFill>
                  <a:srgbClr val="2D2DB9"/>
                </a:solidFill>
                <a:latin typeface="Times New Roman" charset="0"/>
              </a:rPr>
              <a:t>f</a:t>
            </a:r>
            <a:r>
              <a:rPr lang="en-US" sz="2000">
                <a:solidFill>
                  <a:srgbClr val="2D2DB9"/>
                </a:solidFill>
                <a:latin typeface="Times New Roman" charset="0"/>
              </a:rPr>
              <a:t>(</a:t>
            </a:r>
            <a:r>
              <a:rPr lang="en-US" sz="2000" i="1">
                <a:solidFill>
                  <a:srgbClr val="2D2DB9"/>
                </a:solidFill>
                <a:latin typeface="Times New Roman" charset="0"/>
              </a:rPr>
              <a:t>x</a:t>
            </a:r>
            <a:r>
              <a:rPr lang="en-US" sz="2000">
                <a:solidFill>
                  <a:srgbClr val="2D2DB9"/>
                </a:solidFill>
                <a:latin typeface="Times New Roman" charset="0"/>
              </a:rPr>
              <a:t>)</a:t>
            </a:r>
          </a:p>
          <a:p>
            <a:pPr marL="1257300" lvl="2" indent="-342900">
              <a:lnSpc>
                <a:spcPct val="80000"/>
              </a:lnSpc>
              <a:buFont typeface="Times New Roman" charset="0"/>
              <a:buAutoNum type="arabicPeriod"/>
            </a:pPr>
            <a:endParaRPr lang="en-US" sz="1600">
              <a:ea typeface="ＭＳ Ｐゴシック" charset="-128"/>
            </a:endParaRPr>
          </a:p>
          <a:p>
            <a:pPr marL="1257300" lvl="2" indent="-342900">
              <a:lnSpc>
                <a:spcPct val="80000"/>
              </a:lnSpc>
              <a:buFont typeface="Times New Roman" charset="0"/>
              <a:buAutoNum type="arabicPeriod"/>
            </a:pPr>
            <a:r>
              <a:rPr lang="en-US" sz="1600">
                <a:ea typeface="ＭＳ Ｐゴシック" charset="-128"/>
              </a:rPr>
              <a:t>Start from a random point, </a:t>
            </a:r>
            <a:r>
              <a:rPr lang="en-US" sz="16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6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i</a:t>
            </a:r>
            <a:r>
              <a:rPr lang="en-US" sz="1600">
                <a:solidFill>
                  <a:srgbClr val="000000"/>
                </a:solidFill>
                <a:ea typeface="ＭＳ Ｐゴシック" charset="-128"/>
              </a:rPr>
              <a:t>, in the parameter space</a:t>
            </a:r>
            <a:endParaRPr lang="en-US" sz="1600">
              <a:solidFill>
                <a:srgbClr val="2D2DB9"/>
              </a:solidFill>
              <a:latin typeface="Times New Roman" charset="0"/>
              <a:ea typeface="ＭＳ Ｐゴシック" charset="-128"/>
            </a:endParaRPr>
          </a:p>
          <a:p>
            <a:pPr marL="1257300" lvl="2" indent="-342900">
              <a:lnSpc>
                <a:spcPct val="80000"/>
              </a:lnSpc>
              <a:buFont typeface="Times New Roman" charset="0"/>
              <a:buAutoNum type="arabicPeriod"/>
            </a:pPr>
            <a:r>
              <a:rPr lang="en-US" sz="1600">
                <a:ea typeface="ＭＳ Ｐゴシック" charset="-128"/>
              </a:rPr>
              <a:t>Generate a proposal point </a:t>
            </a:r>
            <a:r>
              <a:rPr lang="en-US" sz="16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6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p</a:t>
            </a:r>
            <a:r>
              <a:rPr lang="en-US" sz="1600" i="1">
                <a:solidFill>
                  <a:srgbClr val="2D2DB9"/>
                </a:solidFill>
                <a:ea typeface="ＭＳ Ｐゴシック" charset="-128"/>
              </a:rPr>
              <a:t> </a:t>
            </a:r>
            <a:r>
              <a:rPr lang="en-US" sz="1600">
                <a:ea typeface="ＭＳ Ｐゴシック" charset="-128"/>
              </a:rPr>
              <a:t>in the vicinity of </a:t>
            </a:r>
            <a:r>
              <a:rPr lang="en-US" sz="16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6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i</a:t>
            </a:r>
          </a:p>
          <a:p>
            <a:pPr marL="1257300" lvl="2" indent="-342900">
              <a:lnSpc>
                <a:spcPct val="80000"/>
              </a:lnSpc>
              <a:buFont typeface="Times New Roman" charset="0"/>
              <a:buAutoNum type="arabicPeriod"/>
            </a:pPr>
            <a:r>
              <a:rPr lang="en-US" sz="1600">
                <a:solidFill>
                  <a:srgbClr val="000000"/>
                </a:solidFill>
                <a:ea typeface="ＭＳ Ｐゴシック" charset="-128"/>
              </a:rPr>
              <a:t>If </a:t>
            </a:r>
            <a:r>
              <a:rPr lang="en-US" sz="16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f</a:t>
            </a:r>
            <a:r>
              <a:rPr lang="en-US" sz="16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(</a:t>
            </a:r>
            <a:r>
              <a:rPr lang="en-US" sz="16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6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p</a:t>
            </a:r>
            <a:r>
              <a:rPr lang="en-US" sz="16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) &gt; </a:t>
            </a:r>
            <a:r>
              <a:rPr lang="en-US" sz="16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f</a:t>
            </a:r>
            <a:r>
              <a:rPr lang="en-US" sz="16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(</a:t>
            </a:r>
            <a:r>
              <a:rPr lang="en-US" sz="16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6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i</a:t>
            </a:r>
            <a:r>
              <a:rPr lang="en-US" sz="16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) </a:t>
            </a:r>
            <a:r>
              <a:rPr lang="en-US" sz="1600">
                <a:solidFill>
                  <a:srgbClr val="000000"/>
                </a:solidFill>
                <a:ea typeface="ＭＳ Ｐゴシック" charset="-128"/>
              </a:rPr>
              <a:t>accept as next point </a:t>
            </a:r>
            <a:r>
              <a:rPr lang="en-US" sz="16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6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i</a:t>
            </a:r>
            <a:r>
              <a:rPr lang="en-US" sz="16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+1 = </a:t>
            </a:r>
            <a:r>
              <a:rPr lang="en-US" sz="16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6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p</a:t>
            </a:r>
            <a:br>
              <a:rPr lang="en-US" sz="1600">
                <a:solidFill>
                  <a:srgbClr val="000000"/>
                </a:solidFill>
                <a:ea typeface="ＭＳ Ｐゴシック" charset="-128"/>
              </a:rPr>
            </a:br>
            <a:r>
              <a:rPr lang="en-US" sz="1600">
                <a:solidFill>
                  <a:srgbClr val="000000"/>
                </a:solidFill>
                <a:ea typeface="ＭＳ Ｐゴシック" charset="-128"/>
              </a:rPr>
              <a:t>else, accept only with probability </a:t>
            </a:r>
            <a:r>
              <a:rPr lang="en-US" sz="16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p</a:t>
            </a:r>
            <a:r>
              <a:rPr lang="en-US" sz="16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 = </a:t>
            </a:r>
            <a:r>
              <a:rPr lang="en-US" sz="16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f</a:t>
            </a:r>
            <a:r>
              <a:rPr lang="en-US" sz="16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(</a:t>
            </a:r>
            <a:r>
              <a:rPr lang="en-US" sz="16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6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p</a:t>
            </a:r>
            <a:r>
              <a:rPr lang="en-US" sz="16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) / </a:t>
            </a:r>
            <a:r>
              <a:rPr lang="en-US" sz="16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f</a:t>
            </a:r>
            <a:r>
              <a:rPr lang="en-US" sz="16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(</a:t>
            </a:r>
            <a:r>
              <a:rPr lang="en-US" sz="1600" i="1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x</a:t>
            </a:r>
            <a:r>
              <a:rPr lang="en-US" sz="1600" i="1" baseline="-250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i</a:t>
            </a:r>
            <a:r>
              <a:rPr lang="en-US" sz="1600">
                <a:solidFill>
                  <a:srgbClr val="2D2DB9"/>
                </a:solidFill>
                <a:latin typeface="Times New Roman" charset="0"/>
                <a:ea typeface="ＭＳ Ｐゴシック" charset="-128"/>
              </a:rPr>
              <a:t>)</a:t>
            </a:r>
          </a:p>
          <a:p>
            <a:pPr marL="1257300" lvl="2" indent="-342900">
              <a:lnSpc>
                <a:spcPct val="80000"/>
              </a:lnSpc>
              <a:buFont typeface="Times New Roman" charset="0"/>
              <a:buAutoNum type="arabicPeriod"/>
            </a:pPr>
            <a:r>
              <a:rPr lang="en-US" sz="1600">
                <a:solidFill>
                  <a:srgbClr val="000000"/>
                </a:solidFill>
                <a:ea typeface="ＭＳ Ｐゴシック" charset="-128"/>
              </a:rPr>
              <a:t>Repeat from point 2</a:t>
            </a:r>
          </a:p>
          <a:p>
            <a:pPr marL="1257300" lvl="2" indent="-342900">
              <a:lnSpc>
                <a:spcPct val="80000"/>
              </a:lnSpc>
              <a:buFont typeface="Times New Roman" charset="0"/>
              <a:buAutoNum type="arabicPeriod"/>
            </a:pPr>
            <a:endParaRPr lang="en-US" sz="1600">
              <a:solidFill>
                <a:srgbClr val="000000"/>
              </a:solidFill>
              <a:ea typeface="ＭＳ Ｐゴシック" charset="-128"/>
            </a:endParaRP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rgbClr val="000000"/>
                </a:solidFill>
              </a:rPr>
              <a:t>Convergence criteria and step size</a:t>
            </a:r>
            <a:br>
              <a:rPr lang="en-US" sz="2000">
                <a:solidFill>
                  <a:srgbClr val="000000"/>
                </a:solidFill>
              </a:rPr>
            </a:br>
            <a:r>
              <a:rPr lang="en-US" sz="2000">
                <a:solidFill>
                  <a:srgbClr val="000000"/>
                </a:solidFill>
              </a:rPr>
              <a:t>must be defined</a:t>
            </a:r>
          </a:p>
        </p:txBody>
      </p:sp>
      <p:sp>
        <p:nvSpPr>
          <p:cNvPr id="46088" name="Right Brace 6"/>
          <p:cNvSpPr>
            <a:spLocks/>
          </p:cNvSpPr>
          <p:nvPr/>
        </p:nvSpPr>
        <p:spPr bwMode="auto">
          <a:xfrm>
            <a:off x="5762625" y="1154113"/>
            <a:ext cx="257175" cy="1436687"/>
          </a:xfrm>
          <a:prstGeom prst="rightBrace">
            <a:avLst>
              <a:gd name="adj1" fmla="val 8354"/>
              <a:gd name="adj2" fmla="val 50000"/>
            </a:avLst>
          </a:prstGeom>
          <a:noFill/>
          <a:ln w="28575">
            <a:solidFill>
              <a:srgbClr val="00CC99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6096000" y="1676400"/>
            <a:ext cx="2909888" cy="338138"/>
          </a:xfrm>
          <a:prstGeom prst="rect">
            <a:avLst/>
          </a:prstGeom>
          <a:effectLst>
            <a:outerShdw blurRad="50800" dist="38100" dir="2700000" algn="br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>
                <a:solidFill>
                  <a:srgbClr val="00664D"/>
                </a:solidFill>
              </a:rPr>
              <a:t>RooStats::BayesianCalculator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5605463"/>
            <a:ext cx="2743200" cy="3381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dirty="0" err="1">
                <a:solidFill>
                  <a:srgbClr val="00664D"/>
                </a:solidFill>
              </a:rPr>
              <a:t>RooStats</a:t>
            </a:r>
            <a:r>
              <a:rPr lang="en-US" dirty="0">
                <a:solidFill>
                  <a:srgbClr val="00664D"/>
                </a:solidFill>
              </a:rPr>
              <a:t>::</a:t>
            </a:r>
            <a:r>
              <a:rPr lang="en-US" dirty="0" err="1">
                <a:solidFill>
                  <a:srgbClr val="00664D"/>
                </a:solidFill>
              </a:rPr>
              <a:t>MCMCCalculator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710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4710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9E8AF08-16EC-F64E-AE6F-2307BF1E5D1F}" type="slidenum">
              <a:rPr lang="it-IT" smtClean="0">
                <a:latin typeface="Arial" charset="0"/>
              </a:rPr>
              <a:pPr/>
              <a:t>43</a:t>
            </a:fld>
            <a:endParaRPr lang="it-IT">
              <a:latin typeface="Arial" charset="0"/>
            </a:endParaRPr>
          </a:p>
        </p:txBody>
      </p:sp>
      <p:sp>
        <p:nvSpPr>
          <p:cNvPr id="102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Problems of Bayesian approach</a:t>
            </a:r>
          </a:p>
        </p:txBody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The Bayesian probability is </a:t>
            </a:r>
            <a:r>
              <a:rPr lang="en-US" sz="240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subjective</a:t>
            </a:r>
            <a:r>
              <a:rPr lang="en-US" sz="2400">
                <a:ea typeface="ＭＳ Ｐゴシック" charset="-128"/>
                <a:cs typeface="ＭＳ Ｐゴシック" charset="-128"/>
              </a:rPr>
              <a:t>, in the sense that it depends on a prior probability, or degrees of belief about the unknown parameters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Anyway, increasing the amount of observations, the posterior probability with modify significantly the prior probability, and the final posterior probability will depend less from the initial prior probability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… but under those conditions, using frequentist or Bayesian approaches does not make much difference anyway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  <a:cs typeface="ＭＳ Ｐゴシック" charset="-128"/>
              </a:rPr>
              <a:t>How to represent the total lack of knowledge?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rgbClr val="CC0066"/>
                </a:solidFill>
              </a:rPr>
              <a:t>A uniform distribution is not invariant under coordinate transformations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rgbClr val="CC0066"/>
                </a:solidFill>
              </a:rPr>
              <a:t>Uniform PDF in </a:t>
            </a:r>
            <a:r>
              <a:rPr lang="en-US" sz="2000">
                <a:solidFill>
                  <a:srgbClr val="CC0066"/>
                </a:solidFill>
                <a:latin typeface="Times New Roman" charset="0"/>
              </a:rPr>
              <a:t>log</a:t>
            </a:r>
            <a:r>
              <a:rPr lang="en-US" sz="2000">
                <a:solidFill>
                  <a:srgbClr val="CC0066"/>
                </a:solidFill>
                <a:sym typeface="Symbol" charset="2"/>
              </a:rPr>
              <a:t> is scale-invariant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accent2"/>
                </a:solidFill>
                <a:ea typeface="ＭＳ Ｐゴシック" charset="-128"/>
                <a:cs typeface="ＭＳ Ｐゴシック" charset="-128"/>
                <a:sym typeface="Symbol" charset="2"/>
              </a:rPr>
              <a:t>Study of the sensitivity of the result on the chosen prior PDF is usually recommended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4915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491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1E9CC61-51EB-0C40-95AA-9BC7FAF95E56}" type="slidenum">
              <a:rPr lang="it-IT" smtClean="0">
                <a:latin typeface="Arial" charset="0"/>
              </a:rPr>
              <a:pPr/>
              <a:t>44</a:t>
            </a:fld>
            <a:endParaRPr lang="it-IT">
              <a:latin typeface="Arial" charset="0"/>
            </a:endParaRPr>
          </a:p>
        </p:txBody>
      </p:sp>
      <p:sp>
        <p:nvSpPr>
          <p:cNvPr id="1018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err="1">
                <a:ea typeface="ＭＳ Ｐゴシック" pitchFamily="-109" charset="-128"/>
                <a:cs typeface="ＭＳ Ｐゴシック" pitchFamily="-109" charset="-128"/>
              </a:rPr>
              <a:t>Frequentist</a:t>
            </a: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en-US" sz="3600" i="1" dirty="0" err="1">
                <a:ea typeface="ＭＳ Ｐゴシック" pitchFamily="-109" charset="-128"/>
                <a:cs typeface="ＭＳ Ｐゴシック" pitchFamily="-109" charset="-128"/>
              </a:rPr>
              <a:t>vs</a:t>
            </a: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 Bayesian intervals</a:t>
            </a:r>
          </a:p>
        </p:txBody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>
                <a:ea typeface="ＭＳ Ｐゴシック" charset="-128"/>
                <a:cs typeface="ＭＳ Ｐゴシック" charset="-128"/>
              </a:rPr>
              <a:t>Interpretation of parameter errors:</a:t>
            </a:r>
            <a:endParaRPr lang="en-US" sz="1800" dirty="0">
              <a:solidFill>
                <a:schemeClr val="accent2"/>
              </a:solidFill>
              <a:sym typeface="Symbol" charset="2"/>
            </a:endParaRP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 = </a:t>
            </a:r>
            <a:r>
              <a:rPr lang="en-US" sz="24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                 	 ∈[ </a:t>
            </a:r>
            <a:r>
              <a:rPr lang="en-US" sz="24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− , </a:t>
            </a:r>
            <a:r>
              <a:rPr lang="en-US" sz="24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+ ]      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 = </a:t>
            </a:r>
            <a:r>
              <a:rPr lang="en-US" sz="24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</a:t>
            </a:r>
            <a:r>
              <a:rPr lang="en-US" sz="2400" baseline="30000" dirty="0">
                <a:solidFill>
                  <a:schemeClr val="accent2"/>
                </a:solidFill>
                <a:sym typeface="Symbol" charset="2"/>
              </a:rPr>
              <a:t>+</a:t>
            </a:r>
            <a:r>
              <a:rPr lang="en-US" sz="2400" baseline="30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2400" baseline="-25000" dirty="0">
                <a:solidFill>
                  <a:schemeClr val="accent2"/>
                </a:solidFill>
                <a:sym typeface="Symbol" charset="2"/>
              </a:rPr>
              <a:t>−</a:t>
            </a:r>
            <a:r>
              <a:rPr lang="en-US" sz="24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1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               	 ∈[ </a:t>
            </a:r>
            <a:r>
              <a:rPr lang="en-US" sz="24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− </a:t>
            </a:r>
            <a:r>
              <a:rPr lang="en-US" sz="24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1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, </a:t>
            </a:r>
            <a:r>
              <a:rPr lang="en-US" sz="24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+ </a:t>
            </a:r>
            <a:r>
              <a:rPr lang="en-US" sz="24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]         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2000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Frequentist approach</a:t>
            </a:r>
            <a:r>
              <a:rPr lang="en-US" sz="2000" dirty="0">
                <a:ea typeface="ＭＳ Ｐゴシック" charset="-128"/>
                <a:cs typeface="ＭＳ Ｐゴシック" charset="-128"/>
              </a:rPr>
              <a:t>: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accent2"/>
                </a:solidFill>
              </a:rPr>
              <a:t>Knowing</a:t>
            </a:r>
            <a:r>
              <a:rPr lang="en-US" sz="1800" dirty="0"/>
              <a:t> a parameter within some </a:t>
            </a:r>
            <a:r>
              <a:rPr lang="en-US" sz="1800" dirty="0">
                <a:solidFill>
                  <a:schemeClr val="accent2"/>
                </a:solidFill>
              </a:rPr>
              <a:t>error</a:t>
            </a:r>
            <a:r>
              <a:rPr lang="en-US" sz="1800" dirty="0"/>
              <a:t> means that a large fraction (68% or 95%, usually) of the experiments contain the (fixed but unknown) true value within the quoted confidence interval:</a:t>
            </a:r>
            <a:br>
              <a:rPr lang="en-US" sz="1800" dirty="0"/>
            </a:br>
            <a:r>
              <a:rPr lang="en-US" sz="1800" dirty="0"/>
              <a:t> </a:t>
            </a:r>
            <a:r>
              <a:rPr lang="en-US" sz="1800" dirty="0">
                <a:solidFill>
                  <a:schemeClr val="accent2"/>
                </a:solidFill>
              </a:rPr>
              <a:t>[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</a:t>
            </a:r>
            <a:r>
              <a:rPr lang="en-US" sz="18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</a:t>
            </a:r>
            <a:r>
              <a:rPr lang="en-US" sz="1800" dirty="0">
                <a:solidFill>
                  <a:schemeClr val="accent2"/>
                </a:solidFill>
                <a:latin typeface="Symbol" charset="2"/>
                <a:sym typeface="Symbol" charset="2"/>
              </a:rPr>
              <a:t>-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 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1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, 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</a:t>
            </a:r>
            <a:r>
              <a:rPr lang="en-US" sz="18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</a:t>
            </a:r>
            <a:r>
              <a:rPr lang="en-US" sz="1800" dirty="0">
                <a:solidFill>
                  <a:schemeClr val="accent2"/>
                </a:solidFill>
                <a:latin typeface="Symbol" charset="2"/>
                <a:sym typeface="Symbol" charset="2"/>
              </a:rPr>
              <a:t>+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 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]</a:t>
            </a:r>
            <a:endParaRPr lang="en-US" sz="2000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Bayesian approach</a:t>
            </a:r>
            <a:r>
              <a:rPr lang="en-US" sz="2000" dirty="0">
                <a:ea typeface="ＭＳ Ｐゴシック" charset="-128"/>
                <a:cs typeface="ＭＳ Ｐゴシック" charset="-128"/>
              </a:rPr>
              <a:t>: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The </a:t>
            </a:r>
            <a:r>
              <a:rPr lang="en-US" sz="1800" dirty="0">
                <a:solidFill>
                  <a:schemeClr val="accent2"/>
                </a:solidFill>
              </a:rPr>
              <a:t>posterior PDF</a:t>
            </a:r>
            <a:r>
              <a:rPr lang="en-US" sz="1800" dirty="0"/>
              <a:t> for 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 </a:t>
            </a:r>
            <a:r>
              <a:rPr lang="en-US" sz="1800" dirty="0"/>
              <a:t>is maximum at 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</a:t>
            </a:r>
            <a:r>
              <a:rPr lang="en-US" sz="18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1800" dirty="0"/>
              <a:t> and its integral is 68% within the range 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</a:rPr>
              <a:t>[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</a:t>
            </a:r>
            <a:r>
              <a:rPr lang="en-US" sz="18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1800" baseline="30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sz="1800" dirty="0">
                <a:solidFill>
                  <a:schemeClr val="accent2"/>
                </a:solidFill>
                <a:latin typeface="Symbol" charset="2"/>
                <a:sym typeface="Symbol" charset="2"/>
              </a:rPr>
              <a:t>-</a:t>
            </a:r>
            <a:r>
              <a:rPr lang="en-US" sz="1800" baseline="30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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1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, </a:t>
            </a:r>
            <a:r>
              <a:rPr lang="en-US" sz="1800" baseline="30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est</a:t>
            </a:r>
            <a:r>
              <a:rPr lang="en-US" sz="1800" dirty="0">
                <a:solidFill>
                  <a:schemeClr val="accent2"/>
                </a:solidFill>
                <a:latin typeface="Symbol" charset="2"/>
                <a:sym typeface="Symbol" charset="2"/>
              </a:rPr>
              <a:t>+</a:t>
            </a:r>
            <a:r>
              <a:rPr lang="en-US" sz="1800" baseline="30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</a:t>
            </a:r>
            <a:r>
              <a:rPr lang="en-US" sz="18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</a:rPr>
              <a:t>]</a:t>
            </a:r>
          </a:p>
          <a:p>
            <a:pPr lvl="1">
              <a:lnSpc>
                <a:spcPct val="80000"/>
              </a:lnSpc>
            </a:pPr>
            <a:endParaRPr lang="en-US" sz="1000" dirty="0">
              <a:solidFill>
                <a:schemeClr val="accent2"/>
              </a:solidFill>
              <a:latin typeface="Times New Roman" charset="0"/>
            </a:endParaRPr>
          </a:p>
          <a:p>
            <a:pPr>
              <a:lnSpc>
                <a:spcPct val="80000"/>
              </a:lnSpc>
            </a:pPr>
            <a:r>
              <a:rPr lang="en-US" sz="2000" dirty="0"/>
              <a:t>The choice of the interval, i.e..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</a:t>
            </a:r>
            <a:r>
              <a:rPr lang="en-US" sz="20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1 </a:t>
            </a:r>
            <a:r>
              <a:rPr lang="en-US" sz="2000" dirty="0"/>
              <a:t>and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</a:t>
            </a:r>
            <a:r>
              <a:rPr lang="en-US" sz="20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2 </a:t>
            </a:r>
            <a:r>
              <a:rPr lang="en-US" sz="2000" dirty="0"/>
              <a:t>can be done in different ways, </a:t>
            </a:r>
            <a:r>
              <a:rPr lang="en-US" sz="2000" dirty="0" err="1"/>
              <a:t>e.g</a:t>
            </a:r>
            <a:r>
              <a:rPr lang="en-US" sz="2000" dirty="0"/>
              <a:t>: same area in the two tails, shortest interval, symmetric error, …</a:t>
            </a:r>
            <a:endParaRPr lang="en-US" sz="1050" dirty="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ea typeface="ＭＳ Ｐゴシック" charset="-128"/>
                <a:cs typeface="ＭＳ Ｐゴシック" charset="-128"/>
              </a:rPr>
              <a:t>Note that both approaches provide the same results for a Gaussian model using a uniform prior, leading to possible confusions in the interpretation</a:t>
            </a: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3421261" y="1556792"/>
            <a:ext cx="574675" cy="530225"/>
          </a:xfrm>
          <a:prstGeom prst="rightArrow">
            <a:avLst>
              <a:gd name="adj1" fmla="val 50000"/>
              <a:gd name="adj2" fmla="val 27096"/>
            </a:avLst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1032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Choosing the prior PDF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en-US" sz="1800" dirty="0"/>
                  <a:t>If the prior PDF is uniform in a choice of variable, it won’t be uniform when applying coordinate transformation</a:t>
                </a:r>
              </a:p>
              <a:p>
                <a:pPr>
                  <a:lnSpc>
                    <a:spcPct val="80000"/>
                  </a:lnSpc>
                </a:pPr>
                <a:r>
                  <a:rPr lang="en-US" sz="1800" dirty="0"/>
                  <a:t>Given a prior PDF in a random variable, there is always a transformation that makes the PDF uniform</a:t>
                </a:r>
              </a:p>
              <a:p>
                <a:pPr>
                  <a:lnSpc>
                    <a:spcPct val="80000"/>
                  </a:lnSpc>
                </a:pPr>
                <a:r>
                  <a:rPr lang="en-US" sz="1800" dirty="0"/>
                  <a:t>The problem is: chose one metric where the PDF is uniform</a:t>
                </a:r>
              </a:p>
              <a:p>
                <a:pPr>
                  <a:lnSpc>
                    <a:spcPct val="80000"/>
                  </a:lnSpc>
                </a:pPr>
                <a:r>
                  <a:rPr lang="en-US" sz="1800" dirty="0">
                    <a:solidFill>
                      <a:schemeClr val="accent2"/>
                    </a:solidFill>
                  </a:rPr>
                  <a:t>Harold </a:t>
                </a:r>
                <a:r>
                  <a:rPr lang="en-US" sz="1800" dirty="0" err="1">
                    <a:solidFill>
                      <a:schemeClr val="accent2"/>
                    </a:solidFill>
                  </a:rPr>
                  <a:t>Jeffreys</a:t>
                </a:r>
                <a:r>
                  <a:rPr lang="en-US" sz="1800" dirty="0"/>
                  <a:t>’ prior: chose the prior form that is </a:t>
                </a:r>
                <a:r>
                  <a:rPr lang="en-US" sz="1800" dirty="0">
                    <a:solidFill>
                      <a:schemeClr val="accent2"/>
                    </a:solidFill>
                  </a:rPr>
                  <a:t>invariant under parameter transformation</a:t>
                </a:r>
                <a:endParaRPr lang="en-US" sz="1800" dirty="0"/>
              </a:p>
              <a:p>
                <a:pPr>
                  <a:lnSpc>
                    <a:spcPct val="80000"/>
                  </a:lnSpc>
                </a:pPr>
                <a:endParaRPr lang="en-US" sz="1800" dirty="0"/>
              </a:p>
              <a:p>
                <a:pPr>
                  <a:lnSpc>
                    <a:spcPct val="80000"/>
                  </a:lnSpc>
                </a:pPr>
                <a:endParaRPr lang="en-US" sz="1800" dirty="0"/>
              </a:p>
              <a:p>
                <a:pPr>
                  <a:lnSpc>
                    <a:spcPct val="80000"/>
                  </a:lnSpc>
                </a:pPr>
                <a:endParaRPr lang="en-US" sz="1800" dirty="0"/>
              </a:p>
              <a:p>
                <a:pPr>
                  <a:lnSpc>
                    <a:spcPct val="80000"/>
                  </a:lnSpc>
                </a:pPr>
                <a:r>
                  <a:rPr lang="en-US" sz="1800" dirty="0"/>
                  <a:t>Some commonly used cases: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sz="1600" dirty="0"/>
                  <a:t>Poissonian mean:		               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it-IT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it-IT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it-IT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)∝1/</m:t>
                    </m:r>
                    <m:rad>
                      <m:radPr>
                        <m:degHide m:val="on"/>
                        <m:ctrlPr>
                          <a:rPr lang="it-IT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t-IT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</m:rad>
                  </m:oMath>
                </a14:m>
                <a:endParaRPr lang="en-US" sz="1600" dirty="0"/>
              </a:p>
              <a:p>
                <a:pPr lvl="1">
                  <a:lnSpc>
                    <a:spcPct val="80000"/>
                  </a:lnSpc>
                </a:pPr>
                <a:r>
                  <a:rPr lang="en-US" sz="1600" dirty="0"/>
                  <a:t>Poissonian mean with background </a:t>
                </a:r>
                <a:r>
                  <a:rPr lang="en-US" sz="1600" i="1" dirty="0">
                    <a:solidFill>
                      <a:srgbClr val="3333CC"/>
                    </a:solidFill>
                    <a:latin typeface="+mj-lt"/>
                  </a:rPr>
                  <a:t>b</a:t>
                </a:r>
                <a:r>
                  <a:rPr lang="en-US" sz="1600" dirty="0"/>
                  <a:t>:        </a:t>
                </a:r>
                <a14:m>
                  <m:oMath xmlns:m="http://schemas.openxmlformats.org/officeDocument/2006/math">
                    <m:r>
                      <a:rPr lang="it-IT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it-IT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it-IT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it-IT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)∝1/</m:t>
                    </m:r>
                    <m:rad>
                      <m:radPr>
                        <m:degHide m:val="on"/>
                        <m:ctrlPr>
                          <a:rPr lang="it-IT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t-IT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it-IT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it-IT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endParaRPr lang="en-US" sz="1600" dirty="0"/>
              </a:p>
              <a:p>
                <a:pPr lvl="1">
                  <a:lnSpc>
                    <a:spcPct val="80000"/>
                  </a:lnSpc>
                </a:pPr>
                <a:r>
                  <a:rPr lang="en-US" sz="1600" dirty="0"/>
                  <a:t>Gaussian mean:</a:t>
                </a:r>
                <a:r>
                  <a:rPr lang="en-US" sz="1600" dirty="0">
                    <a:solidFill>
                      <a:schemeClr val="accent2"/>
                    </a:solidFill>
                    <a:ea typeface="Cambria Math" panose="02040503050406030204" pitchFamily="18" charset="0"/>
                  </a:rPr>
                  <a:t> 			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it-IT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it-IT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it-IT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)∝1</m:t>
                    </m:r>
                  </m:oMath>
                </a14:m>
                <a:endParaRPr lang="en-US" sz="1600" dirty="0"/>
              </a:p>
              <a:p>
                <a:pPr lvl="1">
                  <a:lnSpc>
                    <a:spcPct val="80000"/>
                  </a:lnSpc>
                </a:pPr>
                <a:r>
                  <a:rPr lang="en-US" sz="1600" dirty="0"/>
                  <a:t>Gaussian standard deviation:</a:t>
                </a:r>
                <a:r>
                  <a:rPr lang="en-US" sz="1600" dirty="0">
                    <a:solidFill>
                      <a:schemeClr val="accent2"/>
                    </a:solidFill>
                    <a:ea typeface="Cambria Math" panose="02040503050406030204" pitchFamily="18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it-IT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it-IT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it-IT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)∝1/</m:t>
                    </m:r>
                    <m:r>
                      <a:rPr lang="it-IT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endParaRPr lang="en-US" sz="1600" dirty="0"/>
              </a:p>
              <a:p>
                <a:pPr lvl="1">
                  <a:lnSpc>
                    <a:spcPct val="80000"/>
                  </a:lnSpc>
                </a:pPr>
                <a:r>
                  <a:rPr lang="en-US" sz="1600" dirty="0"/>
                  <a:t>Binomial parameter:</a:t>
                </a:r>
                <a:r>
                  <a:rPr lang="en-US" sz="1600" dirty="0">
                    <a:solidFill>
                      <a:schemeClr val="accent2"/>
                    </a:solidFill>
                    <a:ea typeface="Cambria Math" panose="02040503050406030204" pitchFamily="18" charset="0"/>
                  </a:rPr>
                  <a:t> 			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it-IT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it-IT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it-IT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)∝1/</m:t>
                    </m:r>
                    <m:rad>
                      <m:radPr>
                        <m:degHide m:val="on"/>
                        <m:ctrlPr>
                          <a:rPr lang="it-IT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t-IT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it-IT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(1−</m:t>
                        </m:r>
                        <m:r>
                          <a:rPr lang="it-IT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it-IT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endParaRPr lang="en-US" sz="1600" dirty="0"/>
              </a:p>
              <a:p>
                <a:pPr lvl="1">
                  <a:lnSpc>
                    <a:spcPct val="80000"/>
                  </a:lnSpc>
                </a:pPr>
                <a:r>
                  <a:rPr lang="en-US" sz="1600" dirty="0"/>
                  <a:t>Exponential distribution: 		</a:t>
                </a:r>
                <a14:m>
                  <m:oMath xmlns:m="http://schemas.openxmlformats.org/officeDocument/2006/math">
                    <m:r>
                      <a:rPr lang="it-IT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it-IT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it-IT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it-IT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)∝1/</m:t>
                    </m:r>
                    <m:r>
                      <a:rPr lang="it-IT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endParaRPr lang="en-US" sz="1600" dirty="0"/>
              </a:p>
              <a:p>
                <a:pPr>
                  <a:lnSpc>
                    <a:spcPct val="80000"/>
                  </a:lnSpc>
                </a:pPr>
                <a:endParaRPr lang="en-US" sz="1800" dirty="0">
                  <a:solidFill>
                    <a:srgbClr val="CC0066"/>
                  </a:solidFill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1800" dirty="0">
                    <a:solidFill>
                      <a:srgbClr val="800000"/>
                    </a:solidFill>
                  </a:rPr>
                  <a:t>Problematic with PDF in more than one dimension!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89" t="-169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45</a:t>
            </a:fld>
            <a:endParaRPr lang="it-IT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0334" y="2979609"/>
            <a:ext cx="1934538" cy="52143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56713" y="2862769"/>
            <a:ext cx="4036903" cy="85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3847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2A8654-5FA9-0146-B596-BB943B295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lifetime measurement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A49032E6-D486-3843-AEFB-FE82373474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Consider a lifetime measurement, i.e.: the data is obtained by sampling an exponential distribution: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it-IT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it-IT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it-IT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dirty="0">
                  <a:solidFill>
                    <a:schemeClr val="accent2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it-IT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it-IT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den>
                    </m:f>
                    <m:sSup>
                      <m:sSupPr>
                        <m:ctrlP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it-IT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sup>
                    </m:sSup>
                  </m:oMath>
                </a14:m>
                <a:endParaRPr lang="en-US" sz="2000" dirty="0">
                  <a:solidFill>
                    <a:schemeClr val="accent2"/>
                  </a:solidFill>
                </a:endParaRPr>
              </a:p>
              <a:p>
                <a:r>
                  <a:rPr lang="en-US" sz="2400" dirty="0"/>
                  <a:t>Determine the Bayesian posterior for:</a:t>
                </a:r>
              </a:p>
              <a:p>
                <a:pPr lvl="1"/>
                <a:r>
                  <a:rPr lang="en-US" sz="2000" dirty="0"/>
                  <a:t>Uniform prior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it-IT" sz="20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it-IT" sz="20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it-IT" sz="20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)∝1</m:t>
                    </m:r>
                  </m:oMath>
                </a14:m>
                <a:r>
                  <a:rPr lang="en-US" sz="2000" dirty="0"/>
                  <a:t>)</a:t>
                </a:r>
              </a:p>
              <a:p>
                <a:pPr lvl="1"/>
                <a:r>
                  <a:rPr lang="en-US" sz="2000" dirty="0"/>
                  <a:t>Jeffrey’s prior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it-IT" sz="20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it-IT" sz="20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it-IT" sz="20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)∝1/</m:t>
                    </m:r>
                    <m:r>
                      <a:rPr lang="it-IT" sz="20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sz="2000" dirty="0"/>
                  <a:t>)</a:t>
                </a:r>
              </a:p>
              <a:p>
                <a:r>
                  <a:rPr lang="en-US" sz="2400" dirty="0"/>
                  <a:t>Determine credible intervals at 68% probability </a:t>
                </a:r>
              </a:p>
              <a:p>
                <a:pPr lvl="1"/>
                <a:endParaRPr lang="en-US" sz="2000" dirty="0"/>
              </a:p>
            </p:txBody>
          </p:sp>
        </mc:Choice>
        <mc:Fallback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A49032E6-D486-3843-AEFB-FE82373474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79" t="-96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4D40B4-25A5-EE46-9979-14E9185BF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C852397-EFFE-8E47-AFC3-61964651B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3E17C2-3CF0-D24A-A345-E70A21D14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98FD9C-EA0C-3F49-9A58-872508425388}" type="slidenum">
              <a:rPr lang="it-IT" smtClean="0"/>
              <a:pPr>
                <a:defRPr/>
              </a:pPr>
              <a:t>46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20040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5017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5018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8A7D2AC-311E-F14B-ABF1-E93321F54E04}" type="slidenum">
              <a:rPr lang="it-IT" smtClean="0">
                <a:latin typeface="Arial" charset="0"/>
              </a:rPr>
              <a:pPr/>
              <a:t>47</a:t>
            </a:fld>
            <a:endParaRPr lang="it-IT">
              <a:latin typeface="Arial" charset="0"/>
            </a:endParaRPr>
          </a:p>
        </p:txBody>
      </p:sp>
      <p:sp>
        <p:nvSpPr>
          <p:cNvPr id="102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err="1">
                <a:ea typeface="ＭＳ Ｐゴシック" pitchFamily="-109" charset="-128"/>
                <a:cs typeface="ＭＳ Ｐゴシック" pitchFamily="-109" charset="-128"/>
              </a:rPr>
              <a:t>Frequentist</a:t>
            </a: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en-US" sz="3600" i="1" dirty="0" err="1">
                <a:ea typeface="ＭＳ Ｐゴシック" pitchFamily="-109" charset="-128"/>
                <a:cs typeface="ＭＳ Ｐゴシック" pitchFamily="-109" charset="-128"/>
              </a:rPr>
              <a:t>vs</a:t>
            </a:r>
            <a:r>
              <a:rPr lang="en-US" sz="3600" dirty="0">
                <a:ea typeface="ＭＳ Ｐゴシック" pitchFamily="-109" charset="-128"/>
                <a:cs typeface="ＭＳ Ｐゴシック" pitchFamily="-109" charset="-128"/>
              </a:rPr>
              <a:t> Bayesian popularity </a:t>
            </a:r>
          </a:p>
        </p:txBody>
      </p:sp>
      <p:sp>
        <p:nvSpPr>
          <p:cNvPr id="501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25538"/>
            <a:ext cx="8153400" cy="49704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charset="-128"/>
                <a:cs typeface="ＭＳ Ｐゴシック" charset="-128"/>
              </a:rPr>
              <a:t>Until 1990’s frequentist approach largely favored: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“</a:t>
            </a:r>
            <a:r>
              <a:rPr lang="en-US" sz="2000" i="1" dirty="0">
                <a:solidFill>
                  <a:schemeClr val="accent2"/>
                </a:solidFill>
              </a:rPr>
              <a:t>at the present time (1997) [frequentists] appear to constitute the vast majority of workers in high energy physics</a:t>
            </a:r>
            <a:r>
              <a:rPr lang="en-US" sz="2000" dirty="0"/>
              <a:t>”</a:t>
            </a:r>
          </a:p>
          <a:p>
            <a:pPr lvl="2">
              <a:lnSpc>
                <a:spcPct val="80000"/>
              </a:lnSpc>
            </a:pPr>
            <a:r>
              <a:rPr lang="en-US" sz="1800" dirty="0" err="1">
                <a:ea typeface="ＭＳ Ｐゴシック" charset="-128"/>
              </a:rPr>
              <a:t>V.L.Highland</a:t>
            </a:r>
            <a:r>
              <a:rPr lang="en-US" sz="1800" baseline="30000" dirty="0">
                <a:ea typeface="ＭＳ Ｐゴシック" charset="-128"/>
                <a:sym typeface="Wingdings" charset="2"/>
              </a:rPr>
              <a:t></a:t>
            </a:r>
            <a:r>
              <a:rPr lang="en-US" sz="1800" dirty="0">
                <a:ea typeface="ＭＳ Ｐゴシック" charset="-128"/>
              </a:rPr>
              <a:t>, </a:t>
            </a:r>
            <a:r>
              <a:rPr lang="en-US" sz="1800" dirty="0" err="1">
                <a:ea typeface="ＭＳ Ｐゴシック" charset="-128"/>
              </a:rPr>
              <a:t>B.Cousins</a:t>
            </a:r>
            <a:r>
              <a:rPr lang="en-US" sz="1800" dirty="0">
                <a:ea typeface="ＭＳ Ｐゴシック" charset="-128"/>
              </a:rPr>
              <a:t>, NIM A398 (1997) 429-430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charset="-128"/>
                <a:cs typeface="ＭＳ Ｐゴシック" charset="-128"/>
              </a:rPr>
              <a:t>More recently, Bayesian estimates are getting popular and provide simpler mathematical methods to perform complex estimates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Bayesian estimators properties can be studied with a </a:t>
            </a:r>
            <a:r>
              <a:rPr lang="en-US" sz="2000" dirty="0" err="1"/>
              <a:t>frequentistic</a:t>
            </a:r>
            <a:r>
              <a:rPr lang="en-US" sz="2000" dirty="0"/>
              <a:t> approach using Toy Monte Carlos (feasible with today’s computers)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Also preferred by several theorists (</a:t>
            </a:r>
            <a:r>
              <a:rPr lang="en-US" sz="2000" dirty="0" err="1"/>
              <a:t>UTFit</a:t>
            </a:r>
            <a:r>
              <a:rPr lang="en-US" sz="2000" dirty="0"/>
              <a:t> team, cosmologists)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LHC Higgs boson search set a new level of standards for frequentist applications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Asymptotic approximations reduce computing time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Common software tools provide easy-to-use implementations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542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542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37E47B-8C5B-6044-956E-413CDC0CF4B7}" type="slidenum">
              <a:rPr lang="it-IT" smtClean="0">
                <a:latin typeface="Arial" charset="0"/>
              </a:rPr>
              <a:pPr/>
              <a:t>48</a:t>
            </a:fld>
            <a:endParaRPr lang="it-IT">
              <a:latin typeface="Arial" charset="0"/>
            </a:endParaRPr>
          </a:p>
        </p:txBody>
      </p:sp>
      <p:sp>
        <p:nvSpPr>
          <p:cNvPr id="101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A Bayesian application: UTFit</a:t>
            </a:r>
          </a:p>
        </p:txBody>
      </p:sp>
      <p:sp>
        <p:nvSpPr>
          <p:cNvPr id="542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UTFit</a:t>
            </a:r>
            <a:r>
              <a:rPr lang="en-US">
                <a:ea typeface="ＭＳ Ｐゴシック" charset="-128"/>
                <a:cs typeface="ＭＳ Ｐゴシック" charset="-128"/>
              </a:rPr>
              <a:t>: Bayesian determination of the CKM unitarity triangle</a:t>
            </a:r>
          </a:p>
          <a:p>
            <a:pPr lvl="1">
              <a:lnSpc>
                <a:spcPct val="90000"/>
              </a:lnSpc>
            </a:pPr>
            <a:r>
              <a:rPr lang="en-US"/>
              <a:t>Many experimental and theoretical inputs combined as product of PDF</a:t>
            </a:r>
          </a:p>
          <a:p>
            <a:pPr lvl="1">
              <a:lnSpc>
                <a:spcPct val="90000"/>
              </a:lnSpc>
            </a:pPr>
            <a:r>
              <a:rPr lang="en-US"/>
              <a:t>Resulting likelihood interpreted as Bayesian PDF in the UT plane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  <a:cs typeface="ＭＳ Ｐゴシック" charset="-128"/>
              </a:rPr>
              <a:t>Inputs:</a:t>
            </a:r>
          </a:p>
          <a:p>
            <a:pPr lvl="1">
              <a:lnSpc>
                <a:spcPct val="90000"/>
              </a:lnSpc>
            </a:pPr>
            <a:r>
              <a:rPr lang="en-US"/>
              <a:t>Experimental results that directly or indirectly measure or put constraints on Standard Model CKM Parameters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5530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5530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52142D-6416-AA4D-9A63-5F6D001EA97B}" type="slidenum">
              <a:rPr lang="it-IT" smtClean="0">
                <a:latin typeface="Arial" charset="0"/>
              </a:rPr>
              <a:pPr/>
              <a:t>49</a:t>
            </a:fld>
            <a:endParaRPr lang="it-IT">
              <a:latin typeface="Arial" charset="0"/>
            </a:endParaRPr>
          </a:p>
        </p:txBody>
      </p:sp>
      <p:grpSp>
        <p:nvGrpSpPr>
          <p:cNvPr id="55305" name="Group 2"/>
          <p:cNvGrpSpPr>
            <a:grpSpLocks/>
          </p:cNvGrpSpPr>
          <p:nvPr/>
        </p:nvGrpSpPr>
        <p:grpSpPr bwMode="auto">
          <a:xfrm>
            <a:off x="5305425" y="4067175"/>
            <a:ext cx="3657600" cy="1600200"/>
            <a:chOff x="3360" y="2544"/>
            <a:chExt cx="2304" cy="1008"/>
          </a:xfrm>
        </p:grpSpPr>
        <p:sp>
          <p:nvSpPr>
            <p:cNvPr id="55338" name="Line 3"/>
            <p:cNvSpPr>
              <a:spLocks noChangeShapeType="1"/>
            </p:cNvSpPr>
            <p:nvPr/>
          </p:nvSpPr>
          <p:spPr bwMode="auto">
            <a:xfrm flipV="1">
              <a:off x="3360" y="2544"/>
              <a:ext cx="0" cy="1008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5339" name="Line 4"/>
            <p:cNvSpPr>
              <a:spLocks noChangeShapeType="1"/>
            </p:cNvSpPr>
            <p:nvPr/>
          </p:nvSpPr>
          <p:spPr bwMode="auto">
            <a:xfrm>
              <a:off x="3360" y="3552"/>
              <a:ext cx="2304" cy="0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0547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pitchFamily="-109" charset="-128"/>
                <a:cs typeface="ＭＳ Ｐゴシック" pitchFamily="-109" charset="-128"/>
              </a:rPr>
              <a:t>The Unitarity Triangle</a:t>
            </a:r>
          </a:p>
        </p:txBody>
      </p:sp>
      <p:sp>
        <p:nvSpPr>
          <p:cNvPr id="1054727" name="Rectangle 7"/>
          <p:cNvSpPr>
            <a:spLocks noChangeArrowheads="1"/>
          </p:cNvSpPr>
          <p:nvPr/>
        </p:nvSpPr>
        <p:spPr bwMode="auto">
          <a:xfrm>
            <a:off x="2503488" y="1573213"/>
            <a:ext cx="520700" cy="1730375"/>
          </a:xfrm>
          <a:prstGeom prst="rect">
            <a:avLst/>
          </a:prstGeom>
          <a:gradFill rotWithShape="0">
            <a:gsLst>
              <a:gs pos="0">
                <a:srgbClr val="E3FCFF"/>
              </a:gs>
              <a:gs pos="50000">
                <a:schemeClr val="bg1"/>
              </a:gs>
              <a:gs pos="100000">
                <a:srgbClr val="E3FCFF"/>
              </a:gs>
            </a:gsLst>
            <a:lin ang="5400000" scaled="1"/>
          </a:gradFill>
          <a:ln w="19050">
            <a:solidFill>
              <a:srgbClr val="9999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latin typeface="Times New Roman" pitchFamily="-109" charset="0"/>
            </a:endParaRPr>
          </a:p>
        </p:txBody>
      </p:sp>
      <p:sp>
        <p:nvSpPr>
          <p:cNvPr id="1054728" name="Rectangle 8"/>
          <p:cNvSpPr>
            <a:spLocks noChangeArrowheads="1"/>
          </p:cNvSpPr>
          <p:nvPr/>
        </p:nvSpPr>
        <p:spPr bwMode="auto">
          <a:xfrm>
            <a:off x="912813" y="1573213"/>
            <a:ext cx="520700" cy="1730375"/>
          </a:xfrm>
          <a:prstGeom prst="rect">
            <a:avLst/>
          </a:prstGeom>
          <a:gradFill rotWithShape="0">
            <a:gsLst>
              <a:gs pos="0">
                <a:srgbClr val="E3FCFF"/>
              </a:gs>
              <a:gs pos="50000">
                <a:schemeClr val="bg1"/>
              </a:gs>
              <a:gs pos="100000">
                <a:srgbClr val="E3FCFF"/>
              </a:gs>
            </a:gsLst>
            <a:lin ang="5400000" scaled="1"/>
          </a:gradFill>
          <a:ln w="19050">
            <a:solidFill>
              <a:srgbClr val="9999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latin typeface="Times New Roman" pitchFamily="-109" charset="0"/>
            </a:endParaRPr>
          </a:p>
        </p:txBody>
      </p:sp>
      <p:graphicFrame>
        <p:nvGraphicFramePr>
          <p:cNvPr id="1054729" name="Object 2"/>
          <p:cNvGraphicFramePr>
            <a:graphicFrameLocks/>
          </p:cNvGraphicFramePr>
          <p:nvPr/>
        </p:nvGraphicFramePr>
        <p:xfrm>
          <a:off x="347663" y="1249363"/>
          <a:ext cx="3448050" cy="208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37" name="Equation" r:id="rId3" imgW="2719080" imgH="1677960" progId="">
                  <p:embed/>
                </p:oleObj>
              </mc:Choice>
              <mc:Fallback>
                <p:oleObj name="Equation" r:id="rId3" imgW="2719080" imgH="1677960" progId="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3" y="1249363"/>
                        <a:ext cx="3448050" cy="208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730" name="AutoShape 10"/>
          <p:cNvSpPr>
            <a:spLocks noChangeArrowheads="1"/>
          </p:cNvSpPr>
          <p:nvPr/>
        </p:nvSpPr>
        <p:spPr bwMode="auto">
          <a:xfrm>
            <a:off x="127000" y="4781550"/>
            <a:ext cx="4591050" cy="1012825"/>
          </a:xfrm>
          <a:prstGeom prst="rightArrow">
            <a:avLst>
              <a:gd name="adj1" fmla="val 63889"/>
              <a:gd name="adj2" fmla="val 111602"/>
            </a:avLst>
          </a:prstGeom>
          <a:gradFill rotWithShape="0">
            <a:gsLst>
              <a:gs pos="0">
                <a:srgbClr val="E3FCFF"/>
              </a:gs>
              <a:gs pos="50000">
                <a:schemeClr val="bg1"/>
              </a:gs>
              <a:gs pos="100000">
                <a:srgbClr val="E3FCFF"/>
              </a:gs>
            </a:gsLst>
            <a:lin ang="5400000" scaled="1"/>
          </a:gradFill>
          <a:ln w="19050">
            <a:solidFill>
              <a:srgbClr val="9999FF"/>
            </a:solidFill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latin typeface="Times New Roman" pitchFamily="-109" charset="0"/>
            </a:endParaRPr>
          </a:p>
        </p:txBody>
      </p:sp>
      <p:graphicFrame>
        <p:nvGraphicFramePr>
          <p:cNvPr id="1054731" name="Object 3"/>
          <p:cNvGraphicFramePr>
            <a:graphicFrameLocks noChangeAspect="1"/>
          </p:cNvGraphicFramePr>
          <p:nvPr/>
        </p:nvGraphicFramePr>
        <p:xfrm>
          <a:off x="187325" y="5038725"/>
          <a:ext cx="3763963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38" name="Equation" r:id="rId5" imgW="2311200" imgH="342720" progId="Equation.3">
                  <p:embed/>
                </p:oleObj>
              </mc:Choice>
              <mc:Fallback>
                <p:oleObj name="Equation" r:id="rId5" imgW="2311200" imgH="3427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" y="5038725"/>
                        <a:ext cx="3763963" cy="439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32" name="Object 4"/>
          <p:cNvGraphicFramePr>
            <a:graphicFrameLocks noChangeAspect="1"/>
          </p:cNvGraphicFramePr>
          <p:nvPr/>
        </p:nvGraphicFramePr>
        <p:xfrm>
          <a:off x="6884988" y="4327525"/>
          <a:ext cx="417512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39" name="Equation" r:id="rId7" imgW="545760" imgH="634680" progId="">
                  <p:embed/>
                </p:oleObj>
              </mc:Choice>
              <mc:Fallback>
                <p:oleObj name="Equation" r:id="rId7" imgW="545760" imgH="63468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4988" y="4327525"/>
                        <a:ext cx="417512" cy="617538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E3FCFF"/>
                          </a:gs>
                          <a:gs pos="50000">
                            <a:srgbClr val="FFFFFF"/>
                          </a:gs>
                          <a:gs pos="100000">
                            <a:srgbClr val="E3FCFF"/>
                          </a:gs>
                        </a:gsLst>
                        <a:lin ang="5400000" scaled="1"/>
                      </a:gradFill>
                      <a:ln w="1905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33" name="Object 5"/>
          <p:cNvGraphicFramePr>
            <a:graphicFrameLocks noChangeAspect="1"/>
          </p:cNvGraphicFramePr>
          <p:nvPr/>
        </p:nvGraphicFramePr>
        <p:xfrm>
          <a:off x="5022850" y="4464050"/>
          <a:ext cx="427038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40" name="Equation" r:id="rId9" imgW="558720" imgH="634680" progId="">
                  <p:embed/>
                </p:oleObj>
              </mc:Choice>
              <mc:Fallback>
                <p:oleObj name="Equation" r:id="rId9" imgW="558720" imgH="63468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2850" y="4464050"/>
                        <a:ext cx="427038" cy="617538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E3FCFF"/>
                          </a:gs>
                          <a:gs pos="50000">
                            <a:schemeClr val="bg1"/>
                          </a:gs>
                          <a:gs pos="100000">
                            <a:srgbClr val="E3FCFF"/>
                          </a:gs>
                        </a:gsLst>
                        <a:lin ang="5400000" scaled="1"/>
                      </a:gradFill>
                      <a:ln w="190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734" name="AutoShape 14"/>
          <p:cNvSpPr>
            <a:spLocks noChangeArrowheads="1"/>
          </p:cNvSpPr>
          <p:nvPr/>
        </p:nvSpPr>
        <p:spPr bwMode="auto">
          <a:xfrm flipV="1">
            <a:off x="915988" y="2708275"/>
            <a:ext cx="2108200" cy="1363663"/>
          </a:xfrm>
          <a:custGeom>
            <a:avLst/>
            <a:gdLst>
              <a:gd name="G0" fmla="+- 5547 0 0"/>
              <a:gd name="G1" fmla="+- 11788356 0 0"/>
              <a:gd name="G2" fmla="+- 0 0 11788356"/>
              <a:gd name="T0" fmla="*/ 0 256 1"/>
              <a:gd name="T1" fmla="*/ 180 256 1"/>
              <a:gd name="G3" fmla="+- 11788356 T0 T1"/>
              <a:gd name="T2" fmla="*/ 0 256 1"/>
              <a:gd name="T3" fmla="*/ 90 256 1"/>
              <a:gd name="G4" fmla="+- 11788356 T2 T3"/>
              <a:gd name="G5" fmla="*/ G4 2 1"/>
              <a:gd name="T4" fmla="*/ 90 256 1"/>
              <a:gd name="T5" fmla="*/ 0 256 1"/>
              <a:gd name="G6" fmla="+- 11788356 T4 T5"/>
              <a:gd name="G7" fmla="*/ G6 2 1"/>
              <a:gd name="G8" fmla="abs 11788356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547"/>
              <a:gd name="G18" fmla="*/ 5547 1 2"/>
              <a:gd name="G19" fmla="+- G18 5400 0"/>
              <a:gd name="G20" fmla="cos G19 11788356"/>
              <a:gd name="G21" fmla="sin G19 11788356"/>
              <a:gd name="G22" fmla="+- G20 10800 0"/>
              <a:gd name="G23" fmla="+- G21 10800 0"/>
              <a:gd name="G24" fmla="+- 10800 0 G20"/>
              <a:gd name="G25" fmla="+- 5547 10800 0"/>
              <a:gd name="G26" fmla="?: G9 G17 G25"/>
              <a:gd name="G27" fmla="?: G9 0 21600"/>
              <a:gd name="G28" fmla="cos 10800 11788356"/>
              <a:gd name="G29" fmla="sin 10800 11788356"/>
              <a:gd name="G30" fmla="sin 5547 11788356"/>
              <a:gd name="G31" fmla="+- G28 10800 0"/>
              <a:gd name="G32" fmla="+- G29 10800 0"/>
              <a:gd name="G33" fmla="+- G30 10800 0"/>
              <a:gd name="G34" fmla="?: G4 0 G31"/>
              <a:gd name="G35" fmla="?: 11788356 G34 0"/>
              <a:gd name="G36" fmla="?: G6 G35 G31"/>
              <a:gd name="G37" fmla="+- 21600 0 G36"/>
              <a:gd name="G38" fmla="?: G4 0 G33"/>
              <a:gd name="G39" fmla="?: 11788356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626 w 21600"/>
              <a:gd name="T15" fmla="*/ 10817 h 21600"/>
              <a:gd name="T16" fmla="*/ 10800 w 21600"/>
              <a:gd name="T17" fmla="*/ 5253 h 21600"/>
              <a:gd name="T18" fmla="*/ 18974 w 21600"/>
              <a:gd name="T19" fmla="*/ 10817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253" y="10812"/>
                </a:moveTo>
                <a:cubicBezTo>
                  <a:pt x="5253" y="10808"/>
                  <a:pt x="5253" y="10804"/>
                  <a:pt x="5253" y="10800"/>
                </a:cubicBezTo>
                <a:cubicBezTo>
                  <a:pt x="5253" y="7736"/>
                  <a:pt x="7736" y="5253"/>
                  <a:pt x="10800" y="5253"/>
                </a:cubicBezTo>
                <a:cubicBezTo>
                  <a:pt x="13863" y="5253"/>
                  <a:pt x="16347" y="7736"/>
                  <a:pt x="16347" y="10800"/>
                </a:cubicBezTo>
                <a:cubicBezTo>
                  <a:pt x="16346" y="10804"/>
                  <a:pt x="16346" y="10808"/>
                  <a:pt x="16346" y="10812"/>
                </a:cubicBezTo>
                <a:lnTo>
                  <a:pt x="21599" y="10823"/>
                </a:lnTo>
                <a:cubicBezTo>
                  <a:pt x="21599" y="10815"/>
                  <a:pt x="21600" y="10807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07"/>
                  <a:pt x="0" y="10815"/>
                  <a:pt x="0" y="10823"/>
                </a:cubicBezTo>
                <a:close/>
              </a:path>
            </a:pathLst>
          </a:custGeom>
          <a:gradFill rotWithShape="0">
            <a:gsLst>
              <a:gs pos="0">
                <a:srgbClr val="E3FCFF"/>
              </a:gs>
              <a:gs pos="50000">
                <a:schemeClr val="bg1"/>
              </a:gs>
              <a:gs pos="100000">
                <a:srgbClr val="E3FCFF"/>
              </a:gs>
            </a:gsLst>
            <a:lin ang="5400000" scaled="1"/>
          </a:gradFill>
          <a:ln w="19050">
            <a:solidFill>
              <a:srgbClr val="9999FF"/>
            </a:solidFill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latin typeface="Times New Roman" pitchFamily="-109" charset="0"/>
            </a:endParaRPr>
          </a:p>
        </p:txBody>
      </p:sp>
      <p:sp>
        <p:nvSpPr>
          <p:cNvPr id="1054735" name="AutoShape 15"/>
          <p:cNvSpPr>
            <a:spLocks noChangeArrowheads="1"/>
          </p:cNvSpPr>
          <p:nvPr/>
        </p:nvSpPr>
        <p:spPr bwMode="auto">
          <a:xfrm>
            <a:off x="1535113" y="4151313"/>
            <a:ext cx="869950" cy="762000"/>
          </a:xfrm>
          <a:prstGeom prst="downArrow">
            <a:avLst>
              <a:gd name="adj1" fmla="val 50000"/>
              <a:gd name="adj2" fmla="val 25000"/>
            </a:avLst>
          </a:prstGeom>
          <a:gradFill rotWithShape="0">
            <a:gsLst>
              <a:gs pos="0">
                <a:srgbClr val="E3FCFF"/>
              </a:gs>
              <a:gs pos="50000">
                <a:schemeClr val="bg1"/>
              </a:gs>
              <a:gs pos="100000">
                <a:srgbClr val="E3FCFF"/>
              </a:gs>
            </a:gsLst>
            <a:lin ang="5400000" scaled="1"/>
          </a:gradFill>
          <a:ln w="19050">
            <a:solidFill>
              <a:srgbClr val="9999FF"/>
            </a:solidFill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latin typeface="Times New Roman" pitchFamily="-109" charset="0"/>
            </a:endParaRPr>
          </a:p>
        </p:txBody>
      </p:sp>
      <p:sp>
        <p:nvSpPr>
          <p:cNvPr id="55312" name="Rectangle 16"/>
          <p:cNvSpPr>
            <a:spLocks noChangeArrowheads="1"/>
          </p:cNvSpPr>
          <p:nvPr/>
        </p:nvSpPr>
        <p:spPr bwMode="auto">
          <a:xfrm>
            <a:off x="215900" y="4997450"/>
            <a:ext cx="933450" cy="58261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13" name="Rectangle 17"/>
          <p:cNvSpPr>
            <a:spLocks noChangeArrowheads="1"/>
          </p:cNvSpPr>
          <p:nvPr/>
        </p:nvSpPr>
        <p:spPr bwMode="auto">
          <a:xfrm>
            <a:off x="1408113" y="4997450"/>
            <a:ext cx="933450" cy="582613"/>
          </a:xfrm>
          <a:prstGeom prst="rect">
            <a:avLst/>
          </a:prstGeom>
          <a:noFill/>
          <a:ln w="19050">
            <a:solidFill>
              <a:srgbClr val="00A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14" name="Rectangle 18"/>
          <p:cNvSpPr>
            <a:spLocks noChangeArrowheads="1"/>
          </p:cNvSpPr>
          <p:nvPr/>
        </p:nvSpPr>
        <p:spPr bwMode="auto">
          <a:xfrm>
            <a:off x="2578100" y="4997450"/>
            <a:ext cx="885825" cy="582613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54739" name="Rectangle 19"/>
          <p:cNvSpPr>
            <a:spLocks noChangeArrowheads="1"/>
          </p:cNvSpPr>
          <p:nvPr/>
        </p:nvSpPr>
        <p:spPr bwMode="auto">
          <a:xfrm>
            <a:off x="6373813" y="5761038"/>
            <a:ext cx="450850" cy="331787"/>
          </a:xfrm>
          <a:prstGeom prst="rect">
            <a:avLst/>
          </a:prstGeom>
          <a:gradFill rotWithShape="0">
            <a:gsLst>
              <a:gs pos="0">
                <a:srgbClr val="E3FCFF"/>
              </a:gs>
              <a:gs pos="50000">
                <a:schemeClr val="bg1"/>
              </a:gs>
              <a:gs pos="100000">
                <a:srgbClr val="E3FCFF"/>
              </a:gs>
            </a:gsLst>
            <a:lin ang="5400000" scaled="1"/>
          </a:gradFill>
          <a:ln w="19050">
            <a:solidFill>
              <a:srgbClr val="00A000"/>
            </a:solidFill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it-IT">
                <a:latin typeface="Arial" pitchFamily="-109" charset="0"/>
                <a:sym typeface="Symbol" pitchFamily="-109" charset="2"/>
              </a:rPr>
              <a:t>1</a:t>
            </a:r>
          </a:p>
        </p:txBody>
      </p:sp>
      <p:grpSp>
        <p:nvGrpSpPr>
          <p:cNvPr id="55316" name="Group 20"/>
          <p:cNvGrpSpPr>
            <a:grpSpLocks/>
          </p:cNvGrpSpPr>
          <p:nvPr/>
        </p:nvGrpSpPr>
        <p:grpSpPr bwMode="auto">
          <a:xfrm>
            <a:off x="5149850" y="4205288"/>
            <a:ext cx="3681413" cy="1789112"/>
            <a:chOff x="3244" y="2649"/>
            <a:chExt cx="2319" cy="1127"/>
          </a:xfrm>
        </p:grpSpPr>
        <p:sp>
          <p:nvSpPr>
            <p:cNvPr id="55335" name="Text Box 21"/>
            <p:cNvSpPr txBox="1">
              <a:spLocks noChangeArrowheads="1"/>
            </p:cNvSpPr>
            <p:nvPr/>
          </p:nvSpPr>
          <p:spPr bwMode="auto">
            <a:xfrm>
              <a:off x="5023" y="3349"/>
              <a:ext cx="540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</a:pPr>
              <a:r>
                <a:rPr lang="it-IT">
                  <a:latin typeface="Arial" charset="0"/>
                  <a:sym typeface="Symbol" charset="2"/>
                </a:rPr>
                <a:t>B=(1,0)</a:t>
              </a:r>
            </a:p>
          </p:txBody>
        </p:sp>
        <p:sp>
          <p:nvSpPr>
            <p:cNvPr id="55336" name="Text Box 22"/>
            <p:cNvSpPr txBox="1">
              <a:spLocks noChangeArrowheads="1"/>
            </p:cNvSpPr>
            <p:nvPr/>
          </p:nvSpPr>
          <p:spPr bwMode="auto">
            <a:xfrm>
              <a:off x="3244" y="3579"/>
              <a:ext cx="547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</a:pPr>
              <a:r>
                <a:rPr lang="it-IT">
                  <a:latin typeface="Arial" charset="0"/>
                  <a:sym typeface="Symbol" charset="2"/>
                </a:rPr>
                <a:t>C=(0,0)</a:t>
              </a:r>
            </a:p>
          </p:txBody>
        </p:sp>
        <p:sp>
          <p:nvSpPr>
            <p:cNvPr id="55337" name="Text Box 23"/>
            <p:cNvSpPr txBox="1">
              <a:spLocks noChangeArrowheads="1"/>
            </p:cNvSpPr>
            <p:nvPr/>
          </p:nvSpPr>
          <p:spPr bwMode="auto">
            <a:xfrm>
              <a:off x="3561" y="2649"/>
              <a:ext cx="545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</a:pPr>
              <a:r>
                <a:rPr lang="it-IT">
                  <a:latin typeface="Arial" charset="0"/>
                  <a:sym typeface="Symbol" charset="2"/>
                </a:rPr>
                <a:t>A=(</a:t>
              </a:r>
              <a:r>
                <a:rPr lang="it-IT">
                  <a:solidFill>
                    <a:schemeClr val="accent2"/>
                  </a:solidFill>
                  <a:latin typeface="Arial" charset="0"/>
                  <a:sym typeface="Symbol" charset="2"/>
                </a:rPr>
                <a:t></a:t>
              </a:r>
              <a:r>
                <a:rPr lang="it-IT">
                  <a:latin typeface="Arial" charset="0"/>
                  <a:sym typeface="Symbol" charset="2"/>
                </a:rPr>
                <a:t>,</a:t>
              </a:r>
              <a:r>
                <a:rPr lang="it-IT">
                  <a:solidFill>
                    <a:schemeClr val="accent2"/>
                  </a:solidFill>
                  <a:latin typeface="Arial" charset="0"/>
                  <a:sym typeface="Symbol" charset="2"/>
                </a:rPr>
                <a:t></a:t>
              </a:r>
              <a:r>
                <a:rPr lang="it-IT">
                  <a:latin typeface="Arial" charset="0"/>
                  <a:sym typeface="Symbol" charset="2"/>
                </a:rPr>
                <a:t>)</a:t>
              </a:r>
            </a:p>
          </p:txBody>
        </p:sp>
      </p:grpSp>
      <p:sp>
        <p:nvSpPr>
          <p:cNvPr id="55317" name="Arc 24"/>
          <p:cNvSpPr>
            <a:spLocks/>
          </p:cNvSpPr>
          <p:nvPr/>
        </p:nvSpPr>
        <p:spPr bwMode="auto">
          <a:xfrm>
            <a:off x="5280025" y="5519738"/>
            <a:ext cx="203200" cy="187325"/>
          </a:xfrm>
          <a:custGeom>
            <a:avLst/>
            <a:gdLst>
              <a:gd name="T0" fmla="*/ 2147483647 w 21238"/>
              <a:gd name="T1" fmla="*/ 0 h 18241"/>
              <a:gd name="T2" fmla="*/ 2147483647 w 21238"/>
              <a:gd name="T3" fmla="*/ 2147483647 h 18241"/>
              <a:gd name="T4" fmla="*/ 0 w 21238"/>
              <a:gd name="T5" fmla="*/ 2147483647 h 18241"/>
              <a:gd name="T6" fmla="*/ 0 60000 65536"/>
              <a:gd name="T7" fmla="*/ 0 60000 65536"/>
              <a:gd name="T8" fmla="*/ 0 60000 65536"/>
              <a:gd name="T9" fmla="*/ 0 w 21238"/>
              <a:gd name="T10" fmla="*/ 0 h 18241"/>
              <a:gd name="T11" fmla="*/ 21238 w 21238"/>
              <a:gd name="T12" fmla="*/ 18241 h 1824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238" h="18241" fill="none" extrusionOk="0">
                <a:moveTo>
                  <a:pt x="11568" y="-1"/>
                </a:moveTo>
                <a:cubicBezTo>
                  <a:pt x="16640" y="3216"/>
                  <a:pt x="20144" y="8400"/>
                  <a:pt x="21238" y="14305"/>
                </a:cubicBezTo>
              </a:path>
              <a:path w="21238" h="18241" stroke="0" extrusionOk="0">
                <a:moveTo>
                  <a:pt x="11568" y="-1"/>
                </a:moveTo>
                <a:cubicBezTo>
                  <a:pt x="16640" y="3216"/>
                  <a:pt x="20144" y="8400"/>
                  <a:pt x="21238" y="14305"/>
                </a:cubicBezTo>
                <a:lnTo>
                  <a:pt x="0" y="18241"/>
                </a:lnTo>
                <a:close/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fr-FR" sz="2000">
              <a:latin typeface="Verdana" charset="0"/>
            </a:endParaRPr>
          </a:p>
        </p:txBody>
      </p:sp>
      <p:sp>
        <p:nvSpPr>
          <p:cNvPr id="55318" name="Arc 25"/>
          <p:cNvSpPr>
            <a:spLocks/>
          </p:cNvSpPr>
          <p:nvPr/>
        </p:nvSpPr>
        <p:spPr bwMode="auto">
          <a:xfrm>
            <a:off x="5689600" y="4559300"/>
            <a:ext cx="293688" cy="222250"/>
          </a:xfrm>
          <a:custGeom>
            <a:avLst/>
            <a:gdLst>
              <a:gd name="T0" fmla="*/ 2147483647 w 30812"/>
              <a:gd name="T1" fmla="*/ 2147483647 h 21600"/>
              <a:gd name="T2" fmla="*/ 0 w 30812"/>
              <a:gd name="T3" fmla="*/ 2147483647 h 21600"/>
              <a:gd name="T4" fmla="*/ 2147483647 w 30812"/>
              <a:gd name="T5" fmla="*/ 0 h 21600"/>
              <a:gd name="T6" fmla="*/ 0 60000 65536"/>
              <a:gd name="T7" fmla="*/ 0 60000 65536"/>
              <a:gd name="T8" fmla="*/ 0 60000 65536"/>
              <a:gd name="T9" fmla="*/ 0 w 30812"/>
              <a:gd name="T10" fmla="*/ 0 h 21600"/>
              <a:gd name="T11" fmla="*/ 30812 w 3081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12" h="21600" fill="none" extrusionOk="0">
                <a:moveTo>
                  <a:pt x="30811" y="5782"/>
                </a:moveTo>
                <a:cubicBezTo>
                  <a:pt x="28213" y="15130"/>
                  <a:pt x="19702" y="21599"/>
                  <a:pt x="10000" y="21599"/>
                </a:cubicBezTo>
                <a:cubicBezTo>
                  <a:pt x="6517" y="21599"/>
                  <a:pt x="3086" y="20758"/>
                  <a:pt x="0" y="19145"/>
                </a:cubicBezTo>
              </a:path>
              <a:path w="30812" h="21600" stroke="0" extrusionOk="0">
                <a:moveTo>
                  <a:pt x="30811" y="5782"/>
                </a:moveTo>
                <a:cubicBezTo>
                  <a:pt x="28213" y="15130"/>
                  <a:pt x="19702" y="21599"/>
                  <a:pt x="10000" y="21599"/>
                </a:cubicBezTo>
                <a:cubicBezTo>
                  <a:pt x="6517" y="21599"/>
                  <a:pt x="3086" y="20758"/>
                  <a:pt x="0" y="19145"/>
                </a:cubicBezTo>
                <a:lnTo>
                  <a:pt x="10000" y="0"/>
                </a:lnTo>
                <a:close/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fr-FR" sz="2000">
              <a:latin typeface="Verdana" charset="0"/>
            </a:endParaRPr>
          </a:p>
        </p:txBody>
      </p:sp>
      <p:sp>
        <p:nvSpPr>
          <p:cNvPr id="55319" name="Line 26"/>
          <p:cNvSpPr>
            <a:spLocks noChangeShapeType="1"/>
          </p:cNvSpPr>
          <p:nvPr/>
        </p:nvSpPr>
        <p:spPr bwMode="auto">
          <a:xfrm>
            <a:off x="5319713" y="5667375"/>
            <a:ext cx="2819400" cy="0"/>
          </a:xfrm>
          <a:prstGeom prst="line">
            <a:avLst/>
          </a:prstGeom>
          <a:noFill/>
          <a:ln w="28575">
            <a:solidFill>
              <a:srgbClr val="00A000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20" name="Line 27"/>
          <p:cNvSpPr>
            <a:spLocks noChangeShapeType="1"/>
          </p:cNvSpPr>
          <p:nvPr/>
        </p:nvSpPr>
        <p:spPr bwMode="auto">
          <a:xfrm flipV="1">
            <a:off x="5319713" y="4524375"/>
            <a:ext cx="457200" cy="1143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21" name="Line 28"/>
          <p:cNvSpPr>
            <a:spLocks noChangeShapeType="1"/>
          </p:cNvSpPr>
          <p:nvPr/>
        </p:nvSpPr>
        <p:spPr bwMode="auto">
          <a:xfrm>
            <a:off x="5776913" y="4524375"/>
            <a:ext cx="2362200" cy="1143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22" name="Text Box 29"/>
          <p:cNvSpPr txBox="1">
            <a:spLocks noChangeArrowheads="1"/>
          </p:cNvSpPr>
          <p:nvPr/>
        </p:nvSpPr>
        <p:spPr bwMode="auto">
          <a:xfrm>
            <a:off x="5765800" y="4725988"/>
            <a:ext cx="312738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it-IT">
                <a:solidFill>
                  <a:schemeClr val="accent2"/>
                </a:solidFill>
                <a:latin typeface="Arial" charset="0"/>
                <a:sym typeface="Symbol" charset="2"/>
              </a:rPr>
              <a:t></a:t>
            </a:r>
          </a:p>
        </p:txBody>
      </p:sp>
      <p:sp>
        <p:nvSpPr>
          <p:cNvPr id="55323" name="Text Box 30"/>
          <p:cNvSpPr txBox="1">
            <a:spLocks noChangeArrowheads="1"/>
          </p:cNvSpPr>
          <p:nvPr/>
        </p:nvSpPr>
        <p:spPr bwMode="auto">
          <a:xfrm>
            <a:off x="7345363" y="5356225"/>
            <a:ext cx="295275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it-IT">
                <a:solidFill>
                  <a:schemeClr val="accent2"/>
                </a:solidFill>
                <a:latin typeface="Arial" charset="0"/>
                <a:sym typeface="Symbol" charset="2"/>
              </a:rPr>
              <a:t></a:t>
            </a:r>
          </a:p>
        </p:txBody>
      </p:sp>
      <p:sp>
        <p:nvSpPr>
          <p:cNvPr id="55324" name="Text Box 31"/>
          <p:cNvSpPr txBox="1">
            <a:spLocks noChangeArrowheads="1"/>
          </p:cNvSpPr>
          <p:nvPr/>
        </p:nvSpPr>
        <p:spPr bwMode="auto">
          <a:xfrm>
            <a:off x="5453063" y="5313363"/>
            <a:ext cx="26828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it-IT">
                <a:solidFill>
                  <a:schemeClr val="accent2"/>
                </a:solidFill>
                <a:latin typeface="Arial" charset="0"/>
                <a:sym typeface="Symbol" charset="2"/>
              </a:rPr>
              <a:t></a:t>
            </a:r>
          </a:p>
        </p:txBody>
      </p:sp>
      <p:sp>
        <p:nvSpPr>
          <p:cNvPr id="55325" name="Arc 32"/>
          <p:cNvSpPr>
            <a:spLocks/>
          </p:cNvSpPr>
          <p:nvPr/>
        </p:nvSpPr>
        <p:spPr bwMode="auto">
          <a:xfrm>
            <a:off x="7727950" y="5480050"/>
            <a:ext cx="409575" cy="190500"/>
          </a:xfrm>
          <a:custGeom>
            <a:avLst/>
            <a:gdLst>
              <a:gd name="T0" fmla="*/ 2147483647 w 21600"/>
              <a:gd name="T1" fmla="*/ 2147483647 h 9208"/>
              <a:gd name="T2" fmla="*/ 2147483647 w 21600"/>
              <a:gd name="T3" fmla="*/ 0 h 9208"/>
              <a:gd name="T4" fmla="*/ 2147483647 w 21600"/>
              <a:gd name="T5" fmla="*/ 2147483647 h 9208"/>
              <a:gd name="T6" fmla="*/ 0 60000 65536"/>
              <a:gd name="T7" fmla="*/ 0 60000 65536"/>
              <a:gd name="T8" fmla="*/ 0 60000 65536"/>
              <a:gd name="T9" fmla="*/ 0 w 21600"/>
              <a:gd name="T10" fmla="*/ 0 h 9208"/>
              <a:gd name="T11" fmla="*/ 21600 w 21600"/>
              <a:gd name="T12" fmla="*/ 9208 h 9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9208" fill="none" extrusionOk="0">
                <a:moveTo>
                  <a:pt x="19" y="9207"/>
                </a:moveTo>
                <a:cubicBezTo>
                  <a:pt x="6" y="8903"/>
                  <a:pt x="0" y="8599"/>
                  <a:pt x="0" y="8295"/>
                </a:cubicBezTo>
                <a:cubicBezTo>
                  <a:pt x="0" y="5447"/>
                  <a:pt x="562" y="2628"/>
                  <a:pt x="1656" y="0"/>
                </a:cubicBezTo>
              </a:path>
              <a:path w="21600" h="9208" stroke="0" extrusionOk="0">
                <a:moveTo>
                  <a:pt x="19" y="9207"/>
                </a:moveTo>
                <a:cubicBezTo>
                  <a:pt x="6" y="8903"/>
                  <a:pt x="0" y="8599"/>
                  <a:pt x="0" y="8295"/>
                </a:cubicBezTo>
                <a:cubicBezTo>
                  <a:pt x="0" y="5447"/>
                  <a:pt x="562" y="2628"/>
                  <a:pt x="1656" y="0"/>
                </a:cubicBezTo>
                <a:lnTo>
                  <a:pt x="21600" y="8295"/>
                </a:lnTo>
                <a:close/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fr-FR" sz="2000">
              <a:latin typeface="Verdana" charset="0"/>
            </a:endParaRPr>
          </a:p>
        </p:txBody>
      </p:sp>
      <p:sp>
        <p:nvSpPr>
          <p:cNvPr id="55326" name="Rectangle 33"/>
          <p:cNvSpPr>
            <a:spLocks noChangeArrowheads="1"/>
          </p:cNvSpPr>
          <p:nvPr/>
        </p:nvSpPr>
        <p:spPr bwMode="auto">
          <a:xfrm>
            <a:off x="974725" y="1620838"/>
            <a:ext cx="404813" cy="50165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27" name="Rectangle 34"/>
          <p:cNvSpPr>
            <a:spLocks noChangeArrowheads="1"/>
          </p:cNvSpPr>
          <p:nvPr/>
        </p:nvSpPr>
        <p:spPr bwMode="auto">
          <a:xfrm>
            <a:off x="2560638" y="1620838"/>
            <a:ext cx="404812" cy="50165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28" name="Rectangle 35"/>
          <p:cNvSpPr>
            <a:spLocks noChangeArrowheads="1"/>
          </p:cNvSpPr>
          <p:nvPr/>
        </p:nvSpPr>
        <p:spPr bwMode="auto">
          <a:xfrm>
            <a:off x="974725" y="2187575"/>
            <a:ext cx="404813" cy="501650"/>
          </a:xfrm>
          <a:prstGeom prst="rect">
            <a:avLst/>
          </a:prstGeom>
          <a:noFill/>
          <a:ln w="19050">
            <a:solidFill>
              <a:srgbClr val="00A000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29" name="Rectangle 36"/>
          <p:cNvSpPr>
            <a:spLocks noChangeArrowheads="1"/>
          </p:cNvSpPr>
          <p:nvPr/>
        </p:nvSpPr>
        <p:spPr bwMode="auto">
          <a:xfrm>
            <a:off x="2560638" y="2187575"/>
            <a:ext cx="404812" cy="501650"/>
          </a:xfrm>
          <a:prstGeom prst="rect">
            <a:avLst/>
          </a:prstGeom>
          <a:noFill/>
          <a:ln w="19050">
            <a:solidFill>
              <a:srgbClr val="00A000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30" name="Rectangle 37"/>
          <p:cNvSpPr>
            <a:spLocks noChangeArrowheads="1"/>
          </p:cNvSpPr>
          <p:nvPr/>
        </p:nvSpPr>
        <p:spPr bwMode="auto">
          <a:xfrm>
            <a:off x="974725" y="2754313"/>
            <a:ext cx="404813" cy="5016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31" name="Rectangle 38"/>
          <p:cNvSpPr>
            <a:spLocks noChangeArrowheads="1"/>
          </p:cNvSpPr>
          <p:nvPr/>
        </p:nvSpPr>
        <p:spPr bwMode="auto">
          <a:xfrm>
            <a:off x="2560638" y="2754313"/>
            <a:ext cx="404812" cy="5016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32" name="Rectangle 39"/>
          <p:cNvSpPr>
            <a:spLocks noChangeArrowheads="1"/>
          </p:cNvSpPr>
          <p:nvPr/>
        </p:nvSpPr>
        <p:spPr bwMode="auto">
          <a:xfrm>
            <a:off x="3616325" y="1223963"/>
            <a:ext cx="4994275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400">
                <a:latin typeface="Arial" charset="0"/>
              </a:rPr>
              <a:t>Quark mixing is described </a:t>
            </a:r>
            <a:br>
              <a:rPr lang="en-US" sz="2400">
                <a:latin typeface="Arial" charset="0"/>
              </a:rPr>
            </a:br>
            <a:r>
              <a:rPr lang="en-US" sz="2400">
                <a:latin typeface="Arial" charset="0"/>
              </a:rPr>
              <a:t>by the CKM matrix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>
                <a:latin typeface="Arial" charset="0"/>
              </a:rPr>
              <a:t>Unitarity relations on matrix </a:t>
            </a:r>
            <a:br>
              <a:rPr lang="en-US" sz="2400">
                <a:latin typeface="Arial" charset="0"/>
              </a:rPr>
            </a:br>
            <a:r>
              <a:rPr lang="en-US" sz="2400">
                <a:latin typeface="Arial" charset="0"/>
              </a:rPr>
              <a:t>elements lead to a triangle </a:t>
            </a:r>
            <a:br>
              <a:rPr lang="en-US" sz="2400">
                <a:latin typeface="Arial" charset="0"/>
              </a:rPr>
            </a:br>
            <a:r>
              <a:rPr lang="en-US" sz="2400">
                <a:latin typeface="Arial" charset="0"/>
              </a:rPr>
              <a:t>in the complex plane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sz="240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sz="240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sz="2400">
              <a:latin typeface="Arial" charset="0"/>
            </a:endParaRPr>
          </a:p>
        </p:txBody>
      </p:sp>
      <p:cxnSp>
        <p:nvCxnSpPr>
          <p:cNvPr id="55333" name="Straight Connector 44"/>
          <p:cNvCxnSpPr>
            <a:cxnSpLocks noChangeShapeType="1"/>
          </p:cNvCxnSpPr>
          <p:nvPr/>
        </p:nvCxnSpPr>
        <p:spPr bwMode="auto">
          <a:xfrm>
            <a:off x="6078538" y="4292600"/>
            <a:ext cx="93662" cy="1588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55334" name="Straight Connector 45"/>
          <p:cNvCxnSpPr>
            <a:cxnSpLocks noChangeShapeType="1"/>
          </p:cNvCxnSpPr>
          <p:nvPr/>
        </p:nvCxnSpPr>
        <p:spPr bwMode="auto">
          <a:xfrm>
            <a:off x="6230938" y="4292600"/>
            <a:ext cx="93662" cy="1588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5632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563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0F54B7-16E7-AA4D-BC49-E444B6C42BF7}" type="slidenum">
              <a:rPr lang="it-IT" smtClean="0">
                <a:latin typeface="Arial" charset="0"/>
              </a:rPr>
              <a:pPr/>
              <a:t>50</a:t>
            </a:fld>
            <a:endParaRPr lang="it-IT">
              <a:latin typeface="Arial" charset="0"/>
            </a:endParaRPr>
          </a:p>
        </p:txBody>
      </p:sp>
      <p:sp>
        <p:nvSpPr>
          <p:cNvPr id="102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pitchFamily="-109" charset="-128"/>
                <a:cs typeface="ＭＳ Ｐゴシック" pitchFamily="-109" charset="-128"/>
              </a:rPr>
              <a:t>Inputs</a:t>
            </a:r>
          </a:p>
        </p:txBody>
      </p:sp>
      <p:pic>
        <p:nvPicPr>
          <p:cNvPr id="56326" name="Picture 5"/>
          <p:cNvPicPr>
            <a:picLocks noChangeAspect="1" noChangeArrowheads="1"/>
          </p:cNvPicPr>
          <p:nvPr/>
        </p:nvPicPr>
        <p:blipFill>
          <a:blip r:embed="rId2"/>
          <a:srcRect l="1479" t="22618" r="2411" b="6725"/>
          <a:stretch>
            <a:fillRect/>
          </a:stretch>
        </p:blipFill>
        <p:spPr bwMode="auto">
          <a:xfrm>
            <a:off x="1042988" y="1052513"/>
            <a:ext cx="6481762" cy="506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573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573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55A352C-987E-1C45-BEFB-F53E6243804A}" type="slidenum">
              <a:rPr lang="it-IT" smtClean="0">
                <a:latin typeface="Arial" charset="0"/>
              </a:rPr>
              <a:pPr/>
              <a:t>51</a:t>
            </a:fld>
            <a:endParaRPr lang="it-IT">
              <a:latin typeface="Arial" charset="0"/>
            </a:endParaRPr>
          </a:p>
        </p:txBody>
      </p:sp>
      <p:sp>
        <p:nvSpPr>
          <p:cNvPr id="1026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Combine the 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350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2800" dirty="0">
                    <a:ea typeface="ＭＳ Ｐゴシック" charset="-128"/>
                    <a:cs typeface="ＭＳ Ｐゴシック" charset="-128"/>
                  </a:rPr>
                  <a:t>Given </a:t>
                </a:r>
                <a:r>
                  <a:rPr lang="en-US" sz="2800" dirty="0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{</a:t>
                </a:r>
                <a:r>
                  <a:rPr lang="en-US" sz="2800" i="1" dirty="0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lang="en-US" sz="2800" i="1" baseline="-25000" dirty="0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i</a:t>
                </a:r>
                <a:r>
                  <a:rPr lang="en-US" sz="2800" dirty="0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}</a:t>
                </a:r>
                <a:r>
                  <a:rPr lang="en-US" sz="2800" dirty="0">
                    <a:ea typeface="ＭＳ Ｐゴシック" charset="-128"/>
                    <a:cs typeface="ＭＳ Ｐゴシック" charset="-128"/>
                  </a:rPr>
                  <a:t> parameters and </a:t>
                </a:r>
                <a:r>
                  <a:rPr lang="en-US" sz="2800" dirty="0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{</a:t>
                </a:r>
                <a:r>
                  <a:rPr lang="en-US" sz="2800" i="1" dirty="0" err="1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c</a:t>
                </a:r>
                <a:r>
                  <a:rPr lang="en-US" sz="2800" i="1" baseline="-25000" dirty="0" err="1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j</a:t>
                </a:r>
                <a:r>
                  <a:rPr lang="en-US" sz="2800" dirty="0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}</a:t>
                </a:r>
                <a:r>
                  <a:rPr lang="en-US" sz="2800" dirty="0">
                    <a:ea typeface="ＭＳ Ｐゴシック" charset="-128"/>
                    <a:cs typeface="ＭＳ Ｐゴシック" charset="-128"/>
                  </a:rPr>
                  <a:t> constraints that depend on </a:t>
                </a:r>
                <a:r>
                  <a:rPr lang="en-US" sz="2800" i="1" dirty="0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lang="en-US" sz="2800" i="1" baseline="-25000" dirty="0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i</a:t>
                </a:r>
                <a:r>
                  <a:rPr lang="en-US" sz="2800" dirty="0">
                    <a:ea typeface="ＭＳ Ｐゴシック" charset="-128"/>
                    <a:cs typeface="ＭＳ Ｐゴシック" charset="-128"/>
                  </a:rPr>
                  <a:t>,</a:t>
                </a:r>
                <a:r>
                  <a:rPr lang="en-US" sz="2800" i="1" baseline="-25000" dirty="0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 </a:t>
                </a:r>
                <a:r>
                  <a:rPr lang="en-US" sz="2800" i="1" dirty="0" err="1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ρ</a:t>
                </a:r>
                <a:r>
                  <a:rPr lang="en-US" sz="2800" dirty="0">
                    <a:ea typeface="ＭＳ Ｐゴシック" charset="-128"/>
                    <a:cs typeface="ＭＳ Ｐゴシック" charset="-128"/>
                  </a:rPr>
                  <a:t>,</a:t>
                </a:r>
                <a:r>
                  <a:rPr lang="en-US" sz="2800" i="1" dirty="0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 </a:t>
                </a:r>
                <a:r>
                  <a:rPr lang="en-US" sz="2800" i="1" dirty="0" err="1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η</a:t>
                </a:r>
                <a:r>
                  <a:rPr lang="en-US" sz="2800" dirty="0">
                    <a:ea typeface="ＭＳ Ｐゴシック" charset="-128"/>
                    <a:cs typeface="ＭＳ Ｐゴシック" charset="-128"/>
                  </a:rPr>
                  <a:t>:</a:t>
                </a:r>
              </a:p>
              <a:p>
                <a:r>
                  <a:rPr lang="en-US" sz="2800" dirty="0">
                    <a:ea typeface="ＭＳ Ｐゴシック" charset="-128"/>
                    <a:cs typeface="ＭＳ Ｐゴシック" charset="-128"/>
                  </a:rPr>
                  <a:t>Define the combined PDF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it-IT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ＭＳ Ｐゴシック" charset="-128"/>
                        <a:cs typeface="ＭＳ Ｐゴシック" charset="-128"/>
                      </a:rPr>
                      <m:t>𝑓</m:t>
                    </m:r>
                    <m:r>
                      <a:rPr lang="it-IT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ＭＳ Ｐゴシック" charset="-128"/>
                        <a:cs typeface="ＭＳ Ｐゴシック" charset="-128"/>
                      </a:rPr>
                      <m:t>(</m:t>
                    </m:r>
                    <m:r>
                      <a:rPr lang="it-IT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ＭＳ Ｐゴシック" charset="-128"/>
                      </a:rPr>
                      <m:t>𝜌</m:t>
                    </m:r>
                    <m:r>
                      <a:rPr lang="it-IT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ＭＳ Ｐゴシック" charset="-128"/>
                      </a:rPr>
                      <m:t>,</m:t>
                    </m:r>
                    <m:r>
                      <a:rPr lang="it-IT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ＭＳ Ｐゴシック" charset="-128"/>
                      </a:rPr>
                      <m:t>𝜂</m:t>
                    </m:r>
                    <m:r>
                      <a:rPr lang="it-IT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ＭＳ Ｐゴシック" charset="-128"/>
                      </a:rPr>
                      <m:t>,</m:t>
                    </m:r>
                    <m:sSub>
                      <m:sSubPr>
                        <m:ctrlPr>
                          <a:rPr lang="it-IT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it-IT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it-IT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it-IT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it-IT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it-IT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it-IT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it-IT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it-IT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sub>
                    </m:sSub>
                    <m:r>
                      <a:rPr lang="it-IT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ＭＳ Ｐゴシック" charset="-128"/>
                        <a:cs typeface="ＭＳ Ｐゴシック" charset="-128"/>
                      </a:rPr>
                      <m:t>)</m:t>
                    </m:r>
                    <m:r>
                      <a:rPr lang="it-IT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ＭＳ Ｐゴシック" charset="-128"/>
                      </a:rPr>
                      <m:t>∝</m:t>
                    </m:r>
                    <m:nary>
                      <m:naryPr>
                        <m:chr m:val="∏"/>
                        <m:supHide m:val="on"/>
                        <m:ctrlPr>
                          <a:rPr lang="it-IT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it-IT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it-IT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=1,…,</m:t>
                        </m:r>
                        <m:r>
                          <a:rPr lang="it-IT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it-IT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it-IT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d>
                          <m:dPr>
                            <m:ctrlPr>
                              <a:rPr lang="it-IT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it-IT" sz="24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4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it-IT" sz="24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  <m:e>
                            <m:r>
                              <a:rPr lang="it-IT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  <m:r>
                              <a:rPr lang="it-IT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it-IT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𝜂</m:t>
                            </m:r>
                            <m:r>
                              <a:rPr lang="it-IT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it-IT" sz="24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4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it-IT" sz="24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it-IT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…, </m:t>
                            </m:r>
                            <m:sSub>
                              <m:sSubPr>
                                <m:ctrlPr>
                                  <a:rPr lang="it-IT" sz="24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4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it-IT" sz="24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</m:sub>
                            </m:sSub>
                          </m:e>
                        </m:d>
                      </m:e>
                    </m:nary>
                    <m:nary>
                      <m:naryPr>
                        <m:chr m:val="∏"/>
                        <m:supHide m:val="on"/>
                        <m:ctrlPr>
                          <a:rPr lang="it-IT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it-IT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it-IT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=1,…,</m:t>
                        </m:r>
                        <m:r>
                          <a:rPr lang="it-IT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it-IT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it-IT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it-IT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it-IT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it-IT" sz="240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  <m:sSub>
                      <m:sSubPr>
                        <m:ctrlPr>
                          <a:rPr lang="it-IT" sz="2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it-IT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it-IT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it-IT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it-IT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it-IT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it-IT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i="1" dirty="0">
                  <a:solidFill>
                    <a:schemeClr val="accent2"/>
                  </a:solidFill>
                  <a:latin typeface="Times New Roman" charset="0"/>
                </a:endParaRPr>
              </a:p>
              <a:p>
                <a:pPr lvl="1"/>
                <a:r>
                  <a:rPr lang="en-US" sz="2400" dirty="0"/>
                  <a:t>PDF taken from experiments, wherever it is possible</a:t>
                </a:r>
              </a:p>
              <a:p>
                <a:r>
                  <a:rPr lang="en-US" sz="2800" dirty="0">
                    <a:ea typeface="ＭＳ Ｐゴシック" charset="-128"/>
                    <a:cs typeface="ＭＳ Ｐゴシック" charset="-128"/>
                  </a:rPr>
                  <a:t>Determine the PDF of </a:t>
                </a:r>
                <a:r>
                  <a:rPr lang="en-US" sz="2800" dirty="0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(</a:t>
                </a:r>
                <a:r>
                  <a:rPr lang="en-US" sz="2800" i="1" dirty="0" err="1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ρ</a:t>
                </a:r>
                <a:r>
                  <a:rPr lang="en-US" sz="2800" i="1" dirty="0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, </a:t>
                </a:r>
                <a:r>
                  <a:rPr lang="en-US" sz="2800" i="1" dirty="0" err="1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η</a:t>
                </a:r>
                <a:r>
                  <a:rPr lang="en-US" sz="2800" dirty="0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)</a:t>
                </a:r>
                <a:r>
                  <a:rPr lang="en-US" sz="2800" i="1" dirty="0">
                    <a:solidFill>
                      <a:schemeClr val="accent2"/>
                    </a:solidFill>
                    <a:latin typeface="Times New Roman" charset="0"/>
                    <a:ea typeface="ＭＳ Ｐゴシック" charset="-128"/>
                    <a:cs typeface="ＭＳ Ｐゴシック" charset="-128"/>
                  </a:rPr>
                  <a:t> </a:t>
                </a:r>
                <a:r>
                  <a:rPr lang="en-US" sz="2800" dirty="0">
                    <a:ea typeface="ＭＳ Ｐゴシック" charset="-128"/>
                    <a:cs typeface="ＭＳ Ｐゴシック" charset="-128"/>
                  </a:rPr>
                  <a:t>by integration over the remaining parameters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it-IT" sz="20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ＭＳ Ｐゴシック" charset="-128"/>
                        <a:cs typeface="ＭＳ Ｐゴシック" charset="-128"/>
                      </a:rPr>
                      <m:t>𝑓</m:t>
                    </m:r>
                    <m:d>
                      <m:dPr>
                        <m:ctrlPr>
                          <a:rPr lang="it-IT" sz="20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ＭＳ Ｐゴシック" charset="-128"/>
                            <a:cs typeface="ＭＳ Ｐゴシック" charset="-128"/>
                          </a:rPr>
                        </m:ctrlPr>
                      </m:dPr>
                      <m:e>
                        <m:r>
                          <a:rPr lang="it-IT" sz="20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ＭＳ Ｐゴシック" charset="-128"/>
                          </a:rPr>
                          <m:t>𝜌</m:t>
                        </m:r>
                        <m:r>
                          <a:rPr lang="it-IT" sz="20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ＭＳ Ｐゴシック" charset="-128"/>
                          </a:rPr>
                          <m:t>,</m:t>
                        </m:r>
                        <m:r>
                          <a:rPr lang="it-IT" sz="20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ＭＳ Ｐゴシック" charset="-128"/>
                          </a:rPr>
                          <m:t>𝜂</m:t>
                        </m:r>
                      </m:e>
                    </m:d>
                    <m:r>
                      <a:rPr lang="it-IT" sz="20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ＭＳ Ｐゴシック" charset="-128"/>
                      </a:rPr>
                      <m:t>∝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it-IT" sz="20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it-IT" sz="20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nary>
                              <m:naryPr>
                                <m:chr m:val="∏"/>
                                <m:supHide m:val="on"/>
                                <m:ctrlP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=1,…,</m:t>
                                </m:r>
                                <m: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it-IT" sz="20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20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it-IT" sz="20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it-IT" sz="20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it-IT" sz="20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it-IT" sz="20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it-IT" sz="20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it-IT" sz="20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it-IT" sz="20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it-IT" sz="20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𝜂</m:t>
                                    </m:r>
                                    <m:r>
                                      <a:rPr lang="it-IT" sz="20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it-IT" sz="20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it-IT" sz="20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it-IT" sz="20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it-IT" sz="20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…, </m:t>
                                    </m:r>
                                    <m:sSub>
                                      <m:sSubPr>
                                        <m:ctrlPr>
                                          <a:rPr lang="it-IT" sz="20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it-IT" sz="20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it-IT" sz="20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nary>
                            <m:nary>
                              <m:naryPr>
                                <m:chr m:val="∏"/>
                                <m:supHide m:val="on"/>
                                <m:ctrlP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=1,…,</m:t>
                                </m:r>
                                <m: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it-IT" sz="20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20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it-IT" sz="20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it-IT" sz="20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20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it-IT" sz="2000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it-IT" sz="200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nary>
                            <m:sSub>
                              <m:sSubPr>
                                <m:ctrlP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it-IT" sz="20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𝜂</m:t>
                                </m:r>
                              </m:e>
                            </m:d>
                            <m:r>
                              <m:rPr>
                                <m:sty m:val="p"/>
                              </m:rPr>
                              <a:rPr lang="it-IT" sz="200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d</m:t>
                            </m:r>
                          </m:e>
                          <m:sup>
                            <m:r>
                              <a:rPr lang="it-IT" sz="20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sup>
                        </m:sSup>
                        <m:r>
                          <a:rPr lang="it-IT" sz="20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it-IT" sz="20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it-IT" sz="200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d</m:t>
                            </m:r>
                          </m:e>
                          <m:sup>
                            <m:r>
                              <a:rPr lang="it-IT" sz="20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sup>
                        </m:sSup>
                        <m:r>
                          <a:rPr lang="it-IT" sz="20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m:rPr>
                            <m:nor/>
                          </m:rPr>
                          <a:rPr lang="en-US" sz="2000" i="1" dirty="0">
                            <a:solidFill>
                              <a:schemeClr val="accent2"/>
                            </a:solidFill>
                            <a:latin typeface="Times New Roman" charset="0"/>
                          </a:rPr>
                          <m:t> </m:t>
                        </m:r>
                      </m:e>
                    </m:nary>
                  </m:oMath>
                </a14:m>
                <a:endParaRPr lang="en-US" sz="2000" i="1" dirty="0">
                  <a:solidFill>
                    <a:schemeClr val="accent2"/>
                  </a:solidFill>
                  <a:latin typeface="Times New Roman" charset="0"/>
                </a:endParaRPr>
              </a:p>
              <a:p>
                <a:pPr lvl="1"/>
                <a:endParaRPr lang="en-US" sz="2400" i="1" dirty="0">
                  <a:solidFill>
                    <a:schemeClr val="accent2"/>
                  </a:solidFill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5735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1305" t="-1208" b="-821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351" name="Line 4"/>
          <p:cNvSpPr>
            <a:spLocks noChangeShapeType="1"/>
          </p:cNvSpPr>
          <p:nvPr/>
        </p:nvSpPr>
        <p:spPr bwMode="auto">
          <a:xfrm flipH="1">
            <a:off x="7399947" y="2496161"/>
            <a:ext cx="624865" cy="441324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2" name="Text Box 5"/>
          <p:cNvSpPr txBox="1">
            <a:spLocks noChangeArrowheads="1"/>
          </p:cNvSpPr>
          <p:nvPr/>
        </p:nvSpPr>
        <p:spPr bwMode="auto">
          <a:xfrm>
            <a:off x="8024813" y="2350111"/>
            <a:ext cx="1119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Arial" charset="0"/>
              </a:rPr>
              <a:t>Prior PDF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5837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5837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CB32A0-A724-5047-A499-A7CEC1A7ECBB}" type="slidenum">
              <a:rPr lang="it-IT" smtClean="0">
                <a:latin typeface="Arial" charset="0"/>
              </a:rPr>
              <a:pPr/>
              <a:t>52</a:t>
            </a:fld>
            <a:endParaRPr lang="it-IT">
              <a:latin typeface="Arial" charset="0"/>
            </a:endParaRPr>
          </a:p>
        </p:txBody>
      </p:sp>
      <p:sp>
        <p:nvSpPr>
          <p:cNvPr id="102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Unitarity Triangle fit</a:t>
            </a:r>
          </a:p>
        </p:txBody>
      </p:sp>
      <p:pic>
        <p:nvPicPr>
          <p:cNvPr id="5837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7436" t="7217" r="8278"/>
          <a:stretch>
            <a:fillRect/>
          </a:stretch>
        </p:blipFill>
        <p:spPr>
          <a:xfrm>
            <a:off x="1979613" y="908050"/>
            <a:ext cx="4894262" cy="5170488"/>
          </a:xfrm>
          <a:noFill/>
        </p:spPr>
      </p:pic>
      <p:sp>
        <p:nvSpPr>
          <p:cNvPr id="58375" name="Line 8"/>
          <p:cNvSpPr>
            <a:spLocks noChangeShapeType="1"/>
          </p:cNvSpPr>
          <p:nvPr/>
        </p:nvSpPr>
        <p:spPr bwMode="auto">
          <a:xfrm flipH="1">
            <a:off x="5076825" y="2060575"/>
            <a:ext cx="2232025" cy="574675"/>
          </a:xfrm>
          <a:prstGeom prst="line">
            <a:avLst/>
          </a:prstGeom>
          <a:noFill/>
          <a:ln w="28575">
            <a:solidFill>
              <a:srgbClr val="CC0066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8376" name="Text Box 9"/>
          <p:cNvSpPr txBox="1">
            <a:spLocks noChangeArrowheads="1"/>
          </p:cNvSpPr>
          <p:nvPr/>
        </p:nvSpPr>
        <p:spPr bwMode="auto">
          <a:xfrm>
            <a:off x="7308850" y="1700213"/>
            <a:ext cx="1409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CC0066"/>
                </a:solidFill>
                <a:latin typeface="Arial" charset="0"/>
              </a:rPr>
              <a:t>68%, 95% </a:t>
            </a:r>
            <a:br>
              <a:rPr lang="en-US" sz="2000">
                <a:solidFill>
                  <a:srgbClr val="CC0066"/>
                </a:solidFill>
                <a:latin typeface="Arial" charset="0"/>
              </a:rPr>
            </a:br>
            <a:r>
              <a:rPr lang="en-US" sz="2000">
                <a:solidFill>
                  <a:srgbClr val="CC0066"/>
                </a:solidFill>
                <a:latin typeface="Arial" charset="0"/>
              </a:rPr>
              <a:t>contours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5939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593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8E3047-D3AB-5544-A0A9-74C61558E742}" type="slidenum">
              <a:rPr lang="it-IT" smtClean="0">
                <a:latin typeface="Arial" charset="0"/>
              </a:rPr>
              <a:pPr/>
              <a:t>53</a:t>
            </a:fld>
            <a:endParaRPr lang="it-IT">
              <a:latin typeface="Arial" charset="0"/>
            </a:endParaRPr>
          </a:p>
        </p:txBody>
      </p:sp>
      <p:sp>
        <p:nvSpPr>
          <p:cNvPr id="102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PDFs for</a:t>
            </a:r>
            <a:r>
              <a:rPr lang="en-US" sz="3600">
                <a:ea typeface="ＭＳ Ｐゴシック" pitchFamily="-109" charset="-128"/>
                <a:cs typeface="ＭＳ Ｐゴシック" pitchFamily="-109" charset="-128"/>
                <a:sym typeface="Symbol" pitchFamily="-109" charset="2"/>
              </a:rPr>
              <a:t> and </a:t>
            </a:r>
          </a:p>
        </p:txBody>
      </p:sp>
      <p:pic>
        <p:nvPicPr>
          <p:cNvPr id="5939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63" y="1341438"/>
            <a:ext cx="4729162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9" name="Picture 5"/>
          <p:cNvPicPr>
            <a:picLocks noChangeAspect="1" noChangeArrowheads="1"/>
          </p:cNvPicPr>
          <p:nvPr/>
        </p:nvPicPr>
        <p:blipFill>
          <a:blip r:embed="rId3"/>
          <a:srcRect r="5542"/>
          <a:stretch>
            <a:fillRect/>
          </a:stretch>
        </p:blipFill>
        <p:spPr bwMode="auto">
          <a:xfrm>
            <a:off x="4568825" y="1341438"/>
            <a:ext cx="4467225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Luca Lista</a:t>
            </a:r>
          </a:p>
        </p:txBody>
      </p:sp>
      <p:sp>
        <p:nvSpPr>
          <p:cNvPr id="6041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>
                <a:latin typeface="Arial" charset="0"/>
              </a:rPr>
              <a:t>Statistical Methods for Data Analysis </a:t>
            </a:r>
          </a:p>
        </p:txBody>
      </p:sp>
      <p:sp>
        <p:nvSpPr>
          <p:cNvPr id="604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F144B0-C9AA-9E47-9387-920173109DAC}" type="slidenum">
              <a:rPr lang="it-IT" smtClean="0">
                <a:latin typeface="Arial" charset="0"/>
              </a:rPr>
              <a:pPr/>
              <a:t>54</a:t>
            </a:fld>
            <a:endParaRPr lang="it-IT">
              <a:latin typeface="Arial" charset="0"/>
            </a:endParaRPr>
          </a:p>
        </p:txBody>
      </p:sp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ＭＳ Ｐゴシック" pitchFamily="-109" charset="-128"/>
                <a:cs typeface="ＭＳ Ｐゴシック" pitchFamily="-109" charset="-128"/>
              </a:rPr>
              <a:t>Projections on other observables</a:t>
            </a:r>
          </a:p>
        </p:txBody>
      </p:sp>
      <p:pic>
        <p:nvPicPr>
          <p:cNvPr id="60422" name="Picture 5"/>
          <p:cNvPicPr>
            <a:picLocks noChangeAspect="1" noChangeArrowheads="1"/>
          </p:cNvPicPr>
          <p:nvPr/>
        </p:nvPicPr>
        <p:blipFill>
          <a:blip r:embed="rId3"/>
          <a:srcRect l="1793" t="8249" r="7820"/>
          <a:stretch>
            <a:fillRect/>
          </a:stretch>
        </p:blipFill>
        <p:spPr bwMode="auto">
          <a:xfrm>
            <a:off x="5003800" y="1341438"/>
            <a:ext cx="3600450" cy="346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3" name="Picture 6"/>
          <p:cNvPicPr>
            <a:picLocks noChangeAspect="1" noChangeArrowheads="1"/>
          </p:cNvPicPr>
          <p:nvPr/>
        </p:nvPicPr>
        <p:blipFill>
          <a:blip r:embed="rId4"/>
          <a:srcRect l="1822" t="8380" r="9517" b="555"/>
          <a:stretch>
            <a:fillRect/>
          </a:stretch>
        </p:blipFill>
        <p:spPr bwMode="auto">
          <a:xfrm>
            <a:off x="3616325" y="3357563"/>
            <a:ext cx="347662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4" name="Picture 4"/>
          <p:cNvPicPr>
            <a:picLocks noChangeAspect="1" noChangeArrowheads="1"/>
          </p:cNvPicPr>
          <p:nvPr/>
        </p:nvPicPr>
        <p:blipFill>
          <a:blip r:embed="rId5"/>
          <a:srcRect l="1822" r="8179"/>
          <a:stretch>
            <a:fillRect/>
          </a:stretch>
        </p:blipFill>
        <p:spPr bwMode="auto">
          <a:xfrm>
            <a:off x="107950" y="981075"/>
            <a:ext cx="3529013" cy="371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5" name="Rectangle 7"/>
          <p:cNvSpPr>
            <a:spLocks noChangeArrowheads="1"/>
          </p:cNvSpPr>
          <p:nvPr/>
        </p:nvSpPr>
        <p:spPr bwMode="auto">
          <a:xfrm>
            <a:off x="2700338" y="6237288"/>
            <a:ext cx="1150937" cy="5048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7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14749</TotalTime>
  <Words>3638</Words>
  <Application>Microsoft Macintosh PowerPoint</Application>
  <PresentationFormat>Presentazione su schermo (4:3)</PresentationFormat>
  <Paragraphs>632</Paragraphs>
  <Slides>54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54</vt:i4>
      </vt:variant>
    </vt:vector>
  </HeadingPairs>
  <TitlesOfParts>
    <vt:vector size="64" baseType="lpstr">
      <vt:lpstr>ＭＳ ゴシック</vt:lpstr>
      <vt:lpstr>ＭＳ Ｐゴシック</vt:lpstr>
      <vt:lpstr>Arial</vt:lpstr>
      <vt:lpstr>Cambria Math</vt:lpstr>
      <vt:lpstr>Symbol</vt:lpstr>
      <vt:lpstr>Times New Roman</vt:lpstr>
      <vt:lpstr>Verdana</vt:lpstr>
      <vt:lpstr>Wingdings</vt:lpstr>
      <vt:lpstr>Struttura predefinita</vt:lpstr>
      <vt:lpstr>Equation</vt:lpstr>
      <vt:lpstr>Statistical Methods for Data Analysis  the Bayesian approach</vt:lpstr>
      <vt:lpstr>Contents</vt:lpstr>
      <vt:lpstr>Conditional probability</vt:lpstr>
      <vt:lpstr>Bayes theorem</vt:lpstr>
      <vt:lpstr>Here it is!</vt:lpstr>
      <vt:lpstr>Bayesian posterior probability</vt:lpstr>
      <vt:lpstr>Pictorial view of Bayes theorem (I)</vt:lpstr>
      <vt:lpstr>Pictorial view of Bayes theorem (II)</vt:lpstr>
      <vt:lpstr>Example (frequentist): muon fake rate</vt:lpstr>
      <vt:lpstr>Fakes and Bayes theorem</vt:lpstr>
      <vt:lpstr>Before any muon id. information</vt:lpstr>
      <vt:lpstr>After the muon id. measurement</vt:lpstr>
      <vt:lpstr>Prob. ratios and prob. inversion</vt:lpstr>
      <vt:lpstr>An example from epidemiology</vt:lpstr>
      <vt:lpstr>Hypothetical population</vt:lpstr>
      <vt:lpstr>Conditional probability</vt:lpstr>
      <vt:lpstr>Pictorial view</vt:lpstr>
      <vt:lpstr>Pictorial view</vt:lpstr>
      <vt:lpstr>Adding some numbers</vt:lpstr>
      <vt:lpstr>Bayesian probability as learning</vt:lpstr>
      <vt:lpstr>The likelihood function</vt:lpstr>
      <vt:lpstr>Bayes rule and likelihood function</vt:lpstr>
      <vt:lpstr>Repeated use of Bayes theorem</vt:lpstr>
      <vt:lpstr>Bayesian in decision theory</vt:lpstr>
      <vt:lpstr>Falsifiability within statistics</vt:lpstr>
      <vt:lpstr>Detection of paranormal phenomena</vt:lpstr>
      <vt:lpstr>Simpleton, ready to believe!</vt:lpstr>
      <vt:lpstr>With a skeptical prior prejudice</vt:lpstr>
      <vt:lpstr>Maybe he is cheating?</vt:lpstr>
      <vt:lpstr>Exercise: monty hall</vt:lpstr>
      <vt:lpstr>Inference</vt:lpstr>
      <vt:lpstr>Bayesian inference</vt:lpstr>
      <vt:lpstr>Frequentist inference</vt:lpstr>
      <vt:lpstr>Frequentist coverage</vt:lpstr>
      <vt:lpstr>Choice of 68% prob. intervals</vt:lpstr>
      <vt:lpstr>Upper and lower limits</vt:lpstr>
      <vt:lpstr>Bayesian inference of a Poissonian</vt:lpstr>
      <vt:lpstr>Error propagation: Bayesian inference</vt:lpstr>
      <vt:lpstr>Frequentist inference:</vt:lpstr>
      <vt:lpstr>The maximum-likelihood method</vt:lpstr>
      <vt:lpstr>B. &amp; F. in the scientific process</vt:lpstr>
      <vt:lpstr>How to compute Posterior PDF</vt:lpstr>
      <vt:lpstr>Problems of Bayesian approach</vt:lpstr>
      <vt:lpstr>Frequentist vs Bayesian intervals</vt:lpstr>
      <vt:lpstr>Choosing the prior PDF</vt:lpstr>
      <vt:lpstr>Exercise: lifetime measurement</vt:lpstr>
      <vt:lpstr>Frequentist vs Bayesian popularity </vt:lpstr>
      <vt:lpstr>A Bayesian application: UTFit</vt:lpstr>
      <vt:lpstr>The Unitarity Triangle</vt:lpstr>
      <vt:lpstr>Inputs</vt:lpstr>
      <vt:lpstr>Combine the constraints</vt:lpstr>
      <vt:lpstr>Unitarity Triangle fit</vt:lpstr>
      <vt:lpstr>PDFs for and </vt:lpstr>
      <vt:lpstr>Projections on other observables</vt:lpstr>
    </vt:vector>
  </TitlesOfParts>
  <Company>INFN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Luca Lista</dc:creator>
  <cp:lastModifiedBy>Utente di Microsoft Office</cp:lastModifiedBy>
  <cp:revision>3259</cp:revision>
  <cp:lastPrinted>2000-05-08T08:00:41Z</cp:lastPrinted>
  <dcterms:created xsi:type="dcterms:W3CDTF">2014-10-22T08:49:19Z</dcterms:created>
  <dcterms:modified xsi:type="dcterms:W3CDTF">2019-02-11T07:49:15Z</dcterms:modified>
</cp:coreProperties>
</file>